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256" r:id="rId2"/>
    <p:sldId id="477" r:id="rId3"/>
    <p:sldId id="257" r:id="rId4"/>
    <p:sldId id="258" r:id="rId5"/>
    <p:sldId id="259" r:id="rId6"/>
    <p:sldId id="261" r:id="rId7"/>
    <p:sldId id="263" r:id="rId8"/>
    <p:sldId id="478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9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506" r:id="rId37"/>
    <p:sldId id="288" r:id="rId38"/>
    <p:sldId id="289" r:id="rId39"/>
    <p:sldId id="290" r:id="rId40"/>
    <p:sldId id="291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511" r:id="rId90"/>
    <p:sldId id="332" r:id="rId91"/>
    <p:sldId id="331" r:id="rId92"/>
    <p:sldId id="512" r:id="rId93"/>
    <p:sldId id="513" r:id="rId94"/>
    <p:sldId id="515" r:id="rId95"/>
    <p:sldId id="336" r:id="rId96"/>
    <p:sldId id="507" r:id="rId97"/>
    <p:sldId id="508" r:id="rId98"/>
    <p:sldId id="509" r:id="rId99"/>
    <p:sldId id="510" r:id="rId100"/>
    <p:sldId id="338" r:id="rId101"/>
    <p:sldId id="339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  <p:sldId id="350" r:id="rId113"/>
    <p:sldId id="351" r:id="rId114"/>
    <p:sldId id="352" r:id="rId115"/>
    <p:sldId id="353" r:id="rId116"/>
    <p:sldId id="354" r:id="rId117"/>
    <p:sldId id="355" r:id="rId118"/>
    <p:sldId id="356" r:id="rId119"/>
    <p:sldId id="357" r:id="rId120"/>
    <p:sldId id="358" r:id="rId121"/>
    <p:sldId id="359" r:id="rId122"/>
    <p:sldId id="360" r:id="rId123"/>
    <p:sldId id="516" r:id="rId124"/>
    <p:sldId id="368" r:id="rId125"/>
    <p:sldId id="518" r:id="rId126"/>
    <p:sldId id="519" r:id="rId1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080" autoAdjust="0"/>
  </p:normalViewPr>
  <p:slideViewPr>
    <p:cSldViewPr snapToGrid="0" snapToObjects="1">
      <p:cViewPr varScale="1">
        <p:scale>
          <a:sx n="103" d="100"/>
          <a:sy n="103" d="100"/>
        </p:scale>
        <p:origin x="-9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20"/>
    </p:cViewPr>
  </p:sorterViewPr>
  <p:notesViewPr>
    <p:cSldViewPr snapToGrid="0" snapToObjects="1">
      <p:cViewPr varScale="1">
        <p:scale>
          <a:sx n="73" d="100"/>
          <a:sy n="73" d="100"/>
        </p:scale>
        <p:origin x="-30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348A1-7BC9-BB43-9BA7-70BCF932602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34C10-8B43-3D47-8DD0-5CFAD289C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5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89723-E75F-470C-A1B6-2CCF6662BC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54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E3772-A5DD-3F49-BA79-8BE3A0E8AEA5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22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1E590-580C-254C-9CE0-3F8137943C0A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43E331-4331-9849-A1DA-68B6206E75DF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18A16F-9694-1A4C-A18B-2D9CEE1D5B69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CC1445-2C30-9F49-96B6-909FF72ABE7D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A30E17-FAD4-EB44-ABAE-A8D3C03511C5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0C3375-74CF-0642-9AD3-904C701E1DF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542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72D9FB-CC08-764B-BA39-BD9BD99829EC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552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3C65BC-FD51-A24A-ADDE-5FD36DD580EB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DD979C-C03D-F64C-9928-A29188441CCB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137294-D86A-6B45-9263-073F62990B63}" type="slidenum">
              <a:rPr lang="en-US"/>
              <a:pPr/>
              <a:t>3</a:t>
            </a:fld>
            <a:endParaRPr lang="en-US"/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40AD61-AFBE-E349-A2D9-D836BBA5A68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F926CE-6709-CB45-BDC1-43D3A468EAB9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3BF5E1-C16E-6E40-99A7-629383A7DBA5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4C8F5-5B8B-8241-9C89-EABE0995B9BA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0ABAFA-C474-7343-83FF-370D40369E8C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4C0025-3CAD-6743-92DB-2E18251974F0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9B8E0B-5D3B-C943-B994-E7E81D2DF1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37FF40-8BA3-674D-95EE-3F7B4558BD8B}" type="slidenum">
              <a:rPr lang="en-US"/>
              <a:pPr/>
              <a:t>37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38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39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AEE5A-8CCA-754D-9E1D-4F86C827057A}" type="slidenum">
              <a:rPr lang="en-US"/>
              <a:pPr/>
              <a:t>4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A8B282AE-AEF9-4445-A74E-F336CE0A9969}" type="slidenum">
              <a:rPr lang="en-US" sz="1200"/>
              <a:pPr algn="r" eaLnBrk="1" hangingPunct="1"/>
              <a:t>40</a:t>
            </a:fld>
            <a:endParaRPr lang="en-US" sz="1200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CCB1E-116A-1242-B1BD-5CAB0CC1CA6E}" type="slidenum">
              <a:rPr lang="en-US" sz="1200" b="0">
                <a:solidFill>
                  <a:schemeClr val="tx1"/>
                </a:solidFill>
              </a:rPr>
              <a:pPr eaLnBrk="1" hangingPunct="1"/>
              <a:t>45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739AA2B-88A3-7845-8154-C8EEE8670849}" type="slidenum">
              <a:rPr lang="en-US" sz="1200" b="0">
                <a:solidFill>
                  <a:schemeClr val="tx1"/>
                </a:solidFill>
              </a:rPr>
              <a:pPr eaLnBrk="1" hangingPunct="1"/>
              <a:t>46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8135F0-65C2-0D40-881B-C0B1C8A5AC3A}" type="slidenum">
              <a:rPr lang="en-US" sz="1200" b="0">
                <a:solidFill>
                  <a:schemeClr val="tx1"/>
                </a:solidFill>
              </a:rPr>
              <a:pPr eaLnBrk="1" hangingPunct="1"/>
              <a:t>47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48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A8245C3-145F-8B47-B861-456187DD7641}" type="slidenum">
              <a:rPr lang="en-US" sz="1200" b="0">
                <a:solidFill>
                  <a:schemeClr val="tx1"/>
                </a:solidFill>
              </a:rPr>
              <a:pPr eaLnBrk="1" hangingPunct="1"/>
              <a:t>49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4719CD0-0B84-504B-AC9A-D8B2C84920C9}" type="slidenum">
              <a:rPr lang="en-US" sz="1200"/>
              <a:pPr algn="r" eaLnBrk="1" hangingPunct="1"/>
              <a:t>50</a:t>
            </a:fld>
            <a:endParaRPr lang="en-US" sz="1200"/>
          </a:p>
        </p:txBody>
      </p:sp>
      <p:sp>
        <p:nvSpPr>
          <p:cNvPr id="115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7315F95-64B6-AC40-9562-4CBD849CCA50}" type="slidenum">
              <a:rPr lang="en-US" sz="1200"/>
              <a:pPr algn="r" eaLnBrk="1" hangingPunct="1"/>
              <a:t>51</a:t>
            </a:fld>
            <a:endParaRPr lang="en-US" sz="1200"/>
          </a:p>
        </p:txBody>
      </p:sp>
      <p:sp>
        <p:nvSpPr>
          <p:cNvPr id="117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7D415-0090-2B4E-B052-17519CC72240}" type="slidenum">
              <a:rPr lang="en-US"/>
              <a:pPr/>
              <a:t>5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90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595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800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05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D0C66A9A-069B-D945-BCB0-224EECA67573}" type="slidenum">
              <a:rPr lang="en-US" sz="1200"/>
              <a:pPr algn="r" eaLnBrk="1" hangingPunct="1"/>
              <a:t>58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1F8C754-C1D8-444E-A1F5-C5A6F2F1EB99}" type="slidenum">
              <a:rPr lang="en-US" sz="1200"/>
              <a:pPr algn="r" eaLnBrk="1" hangingPunct="1"/>
              <a:t>59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56EC3FB5-0C8B-464B-985E-A8448BD8CADB}" type="slidenum">
              <a:rPr lang="en-US" sz="1200"/>
              <a:pPr algn="r" eaLnBrk="1" hangingPunct="1"/>
              <a:t>60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30351BE-4BCC-2646-A8E2-F07BDA1E3163}" type="slidenum">
              <a:rPr lang="en-US" sz="1200"/>
              <a:pPr algn="r" eaLnBrk="1" hangingPunct="1"/>
              <a:t>61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689DBA9-AA02-5247-A393-DD9F0D0603BF}" type="slidenum">
              <a:rPr lang="en-US" sz="1200"/>
              <a:pPr algn="r" eaLnBrk="1" hangingPunct="1"/>
              <a:t>62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AD7874-72EE-CD49-BB0A-205603E76B03}" type="slidenum">
              <a:rPr lang="en-US"/>
              <a:pPr/>
              <a:t>6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3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4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257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6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8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07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281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392947-BECC-BD4D-BE3D-32198CCE49B6}" type="slidenum">
              <a:rPr lang="en-US"/>
              <a:pPr/>
              <a:t>7</a:t>
            </a:fld>
            <a:endParaRPr lang="en-US"/>
          </a:p>
        </p:txBody>
      </p:sp>
      <p:sp>
        <p:nvSpPr>
          <p:cNvPr id="634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691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896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101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305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6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3D3A2DA-40CE-4D4F-93E7-312F3A26BCE3}" type="slidenum">
              <a:rPr lang="en-US" sz="1200"/>
              <a:pPr algn="r" eaLnBrk="1" hangingPunct="1"/>
              <a:t>79</a:t>
            </a:fld>
            <a:endParaRPr lang="en-US" sz="1200"/>
          </a:p>
        </p:txBody>
      </p:sp>
      <p:sp>
        <p:nvSpPr>
          <p:cNvPr id="175107" name="Text Box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5108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A328A72-174A-354C-9F45-DA14F40706D4}" type="slidenum">
              <a:rPr lang="en-US" sz="1200"/>
              <a:pPr algn="r" eaLnBrk="1" hangingPunct="1"/>
              <a:t>80</a:t>
            </a:fld>
            <a:endParaRPr lang="en-US" sz="1200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1A1AF73-825B-B140-97BC-F1F4FA7CC95B}" type="slidenum">
              <a:rPr lang="en-US" sz="1200"/>
              <a:pPr algn="r" eaLnBrk="1" hangingPunct="1"/>
              <a:t>81</a:t>
            </a:fld>
            <a:endParaRPr lang="en-US" sz="1200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8922FEE-D594-734C-9940-81E9FE74B9CB}" type="slidenum">
              <a:rPr lang="en-US" sz="1200"/>
              <a:pPr algn="r" eaLnBrk="1" hangingPunct="1"/>
              <a:t>82</a:t>
            </a:fld>
            <a:endParaRPr lang="en-US" sz="1200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B381D06-BE72-FF48-966A-FAAE15807F9C}" type="slidenum">
              <a:rPr lang="en-US" sz="1200"/>
              <a:pPr algn="r" eaLnBrk="1" hangingPunct="1"/>
              <a:t>83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9CBA2-FF90-DF43-890B-7B41A7271B3F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40A37FBB-8C71-4E45-9161-3AD977232BA4}" type="slidenum">
              <a:rPr lang="en-US" sz="1200"/>
              <a:pPr algn="r" eaLnBrk="1" hangingPunct="1"/>
              <a:t>84</a:t>
            </a:fld>
            <a:endParaRPr lang="en-US" sz="1200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9DD77A40-D935-6C44-A750-A603B1CA7C68}" type="slidenum">
              <a:rPr lang="en-US" sz="1200"/>
              <a:pPr algn="r" eaLnBrk="1" hangingPunct="1"/>
              <a:t>85</a:t>
            </a:fld>
            <a:endParaRPr lang="en-US" sz="1200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94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14400" eaLnBrk="1" hangingPunct="1"/>
            <a:fld id="{3D0FEEA7-A900-D247-A494-D1962DEC5410}" type="slidenum">
              <a:rPr lang="en-US" sz="1200"/>
              <a:pPr algn="r" defTabSz="914400" eaLnBrk="1" hangingPunct="1"/>
              <a:t>92</a:t>
            </a:fld>
            <a:endParaRPr 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4400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hape 3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6066" name="Shape 3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hape 4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4" name="Shape 4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Shape 4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2" name="Shape 5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Shape 55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2210" name="Shape 56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Shape 61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4258" name="Shape 6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94826D-7FAE-1743-B291-ACAF2D44F434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hape 67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6306" name="Shape 68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hape 73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8354" name="Shape 74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hape 7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2" name="Shape 8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32F9B-1B87-984F-993F-40143C45076A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27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04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678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4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5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4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4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4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8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189FC-5838-0249-8F8E-138118661E25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5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hyperlink" Target="http://www.dlib.org/dlib/september04/vandesompel/09vandesompel.html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hyperlink" Target="http://www.clashmusic.com/news/johnny-marr-leaves-the-cribs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rchive.org/2017/01/25/see-something-save-something/" TargetMode="External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" TargetMode="External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://perma.cc/" TargetMode="External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everge.com/2018/2/8/16991254/chrome-not-secure-marked-http-encryption-ss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quest_for_Comments" TargetMode="External"/><Relationship Id="rId4" Type="http://schemas.openxmlformats.org/officeDocument/2006/relationships/hyperlink" Target="https://www.mnot.net/blog/2014/06/07/rfc2616_is_dead" TargetMode="External"/><Relationship Id="rId5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en.wikipedia.org/wiki/Representational_State_Transfer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TEOAS" TargetMode="External"/><Relationship Id="rId4" Type="http://schemas.openxmlformats.org/officeDocument/2006/relationships/hyperlink" Target="http://ws-dl.blogspot.com/2013/11/2013-11-19-rest-hateoas-and-follow-you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odu.edu/" TargetMode="External"/><Relationship Id="rId4" Type="http://schemas.openxmlformats.org/officeDocument/2006/relationships/hyperlink" Target="ftp://ftp.isi.edu/pub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*/http://www.odu.edu/" TargetMode="External"/><Relationship Id="rId4" Type="http://schemas.openxmlformats.org/officeDocument/2006/relationships/hyperlink" Target="http://whatdiditlooklike.mementoweb.org/tagged/odu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RI_scheme" TargetMode="External"/><Relationship Id="rId4" Type="http://schemas.openxmlformats.org/officeDocument/2006/relationships/hyperlink" Target="http://www.iana.org/assignments/uri-schemes" TargetMode="External"/><Relationship Id="rId5" Type="http://schemas.openxmlformats.org/officeDocument/2006/relationships/hyperlink" Target="http://www.iana.org/assignments/urn-namespa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www.maxthon.com/blog/maxthon-3-surpasses-safari-on-european-economic-council-browser-ballot-joins-opera-google-chrome-firefox-and-microsoft-internet-explorer-on-the-first-page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://timetravel.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s-dl.blogspot.com/2014/04/2014-04-18-timegate-design-options-for.html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oduwsdl/memgator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du.edu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s-dl.blogspot.com/2013/10/2013-10-14-right-click-to-past-memento.html" TargetMode="External"/><Relationship Id="rId4" Type="http://schemas.openxmlformats.org/officeDocument/2006/relationships/hyperlink" Target="http://matkelly.com/mink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hyperlink" Target="http://bit.ly/memento-for-chrome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77406"/>
            <a:ext cx="8458200" cy="2438400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dirty="0" smtClean="0"/>
              <a:t>W3C Web </a:t>
            </a:r>
            <a:r>
              <a:rPr lang="en-US" sz="3200" dirty="0" smtClean="0"/>
              <a:t>Architecture </a:t>
            </a:r>
            <a:br>
              <a:rPr lang="en-US" sz="3200" dirty="0" smtClean="0"/>
            </a:br>
            <a:r>
              <a:rPr lang="en-US" sz="3200" dirty="0" smtClean="0"/>
              <a:t>and the </a:t>
            </a:r>
            <a:r>
              <a:rPr lang="en-US" sz="3200" dirty="0" smtClean="0"/>
              <a:t>Memento </a:t>
            </a:r>
            <a:r>
              <a:rPr lang="en-US" sz="3200" dirty="0" smtClean="0"/>
              <a:t>Protocol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295400" y="2706228"/>
            <a:ext cx="6553200" cy="3108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Michael L.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Nelson</a:t>
            </a:r>
            <a:endParaRPr lang="en-US" sz="2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Old Dominion University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Web Science &amp; Digital Libraries Research Group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WebSciDL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With: 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Los Alamos National Laboratory: Herbert Van de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Sompel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ODU: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Michele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Weigle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Hany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SalahEldeen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Matthias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Prellwitz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Justin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Brunelle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 Kelly, Ahmed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AlSum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Scott Ainsworth,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Sawood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Alam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ctr"/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9300" y="5904630"/>
            <a:ext cx="533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ODU CS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395 – Spring 2020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2020-01-29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default curl returns </a:t>
            </a:r>
            <a:br>
              <a:rPr lang="en-US" dirty="0" smtClean="0"/>
            </a:br>
            <a:r>
              <a:rPr lang="en-US" dirty="0" smtClean="0"/>
              <a:t>message body, no headers…</a:t>
            </a:r>
          </a:p>
        </p:txBody>
      </p:sp>
      <p:sp>
        <p:nvSpPr>
          <p:cNvPr id="59394" name="TextBox 3"/>
          <p:cNvSpPr txBox="1">
            <a:spLocks noChangeArrowheads="1"/>
          </p:cNvSpPr>
          <p:nvPr/>
        </p:nvSpPr>
        <p:spPr bwMode="auto">
          <a:xfrm>
            <a:off x="381000" y="2552700"/>
            <a:ext cx="65405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>
                <a:latin typeface="Courier New" charset="0"/>
                <a:cs typeface="Courier New" charset="0"/>
              </a:rPr>
              <a:t>$ curl https://www.cs.odu.edu/~mln/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&lt;html&gt;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&lt;head&gt;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&lt;title&gt;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Home:: Michael L. Nelson, Old Dominion University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&lt;/title&gt;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&lt;!-- CSS stuff largely stolen from Carl Lagoze's Page --&gt;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&lt;link rel="stylesheet" type="text/css" href="mln.css"/&gt;</a:t>
            </a:r>
          </a:p>
          <a:p>
            <a:endParaRPr lang="en-US" sz="1400">
              <a:latin typeface="Courier New" charset="0"/>
              <a:cs typeface="Courier New" charset="0"/>
            </a:endParaRPr>
          </a:p>
          <a:p>
            <a:r>
              <a:rPr lang="en-US" sz="1400">
                <a:latin typeface="Courier New" charset="0"/>
                <a:cs typeface="Courier New" charset="0"/>
              </a:rPr>
              <a:t>&lt;meta property="fb:admins" content="michael.lloyd.nelson"/&gt;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&lt;meta property="og:title" content="Michael L. Nelson"/&gt;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[lots of html removed]</a:t>
            </a:r>
          </a:p>
          <a:p>
            <a:endParaRPr lang="en-US" sz="140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3677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Read Like It</a:t>
            </a:r>
            <a:r>
              <a:rPr lang="fr-FR">
                <a:latin typeface="Calibri" charset="0"/>
              </a:rPr>
              <a:t>'</a:t>
            </a:r>
            <a:r>
              <a:rPr lang="en-US">
                <a:latin typeface="Calibri" charset="0"/>
              </a:rPr>
              <a:t>s 2004</a:t>
            </a:r>
          </a:p>
        </p:txBody>
      </p:sp>
      <p:pic>
        <p:nvPicPr>
          <p:cNvPr id="199682" name="Picture 2" descr="dli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3" name="TextBox 3"/>
          <p:cNvSpPr txBox="1">
            <a:spLocks noChangeArrowheads="1"/>
          </p:cNvSpPr>
          <p:nvPr/>
        </p:nvSpPr>
        <p:spPr bwMode="auto">
          <a:xfrm>
            <a:off x="1066800" y="5943600"/>
            <a:ext cx="5913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a-DK" sz="1800">
                <a:hlinkClick r:id="rId3"/>
              </a:rPr>
              <a:t>http://www.dlib.org/dlib/september04/vandesompel/09vandesompel.html</a:t>
            </a:r>
            <a:r>
              <a:rPr lang="da-DK" sz="1800"/>
              <a:t>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5541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Calibri" charset="0"/>
              </a:rPr>
              <a:t>Time Travel: Scroll To The Bottom, First Reference</a:t>
            </a:r>
          </a:p>
        </p:txBody>
      </p:sp>
      <p:pic>
        <p:nvPicPr>
          <p:cNvPr id="20070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7" name="Shape 34"/>
          <p:cNvSpPr>
            <a:spLocks noChangeArrowheads="1"/>
          </p:cNvSpPr>
          <p:nvPr/>
        </p:nvSpPr>
        <p:spPr bwMode="auto">
          <a:xfrm>
            <a:off x="1866900" y="15748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8561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Link In 2014 Redirects To Main Site</a:t>
            </a:r>
          </a:p>
        </p:txBody>
      </p:sp>
      <p:pic>
        <p:nvPicPr>
          <p:cNvPr id="201730" name="Picture 2" descr="dli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029325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0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Set For September 15, 2004</a:t>
            </a:r>
          </a:p>
        </p:txBody>
      </p:sp>
      <p:pic>
        <p:nvPicPr>
          <p:cNvPr id="202754" name="Picture 4" descr="dlib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32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3778" name="Picture 2" descr="dlib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123950"/>
            <a:ext cx="5919788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8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The Report @ 2004-10-12</a:t>
            </a:r>
          </a:p>
        </p:txBody>
      </p:sp>
      <p:pic>
        <p:nvPicPr>
          <p:cNvPr id="204802" name="Picture 3" descr="dlib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23950"/>
            <a:ext cx="591978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00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Second Reference</a:t>
            </a:r>
          </a:p>
        </p:txBody>
      </p:sp>
      <p:pic>
        <p:nvPicPr>
          <p:cNvPr id="20582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Shape 34"/>
          <p:cNvSpPr>
            <a:spLocks noChangeArrowheads="1"/>
          </p:cNvSpPr>
          <p:nvPr/>
        </p:nvSpPr>
        <p:spPr bwMode="auto">
          <a:xfrm>
            <a:off x="1866900" y="18542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760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Time Travel: Second Reference In 2014</a:t>
            </a:r>
          </a:p>
        </p:txBody>
      </p:sp>
      <p:pic>
        <p:nvPicPr>
          <p:cNvPr id="206850" name="Picture 2" descr="dlib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93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7874" name="Picture 5" descr="dlib-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06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@ 2004-12-11</a:t>
            </a:r>
          </a:p>
        </p:txBody>
      </p:sp>
      <p:pic>
        <p:nvPicPr>
          <p:cNvPr id="208898" name="Picture 2" descr="dlib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123950"/>
            <a:ext cx="5989638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0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curl –</a:t>
            </a:r>
            <a:r>
              <a:rPr lang="en-US" dirty="0" err="1" smtClean="0"/>
              <a:t>i</a:t>
            </a:r>
            <a:r>
              <a:rPr lang="en-US" dirty="0" smtClean="0"/>
              <a:t> shows </a:t>
            </a:r>
            <a:br>
              <a:rPr lang="en-US" dirty="0" smtClean="0"/>
            </a:br>
            <a:r>
              <a:rPr lang="en-US" dirty="0" smtClean="0"/>
              <a:t>response headers + message body:</a:t>
            </a:r>
          </a:p>
        </p:txBody>
      </p:sp>
      <p:sp>
        <p:nvSpPr>
          <p:cNvPr id="60418" name="TextBox 3"/>
          <p:cNvSpPr txBox="1">
            <a:spLocks noChangeArrowheads="1"/>
          </p:cNvSpPr>
          <p:nvPr/>
        </p:nvSpPr>
        <p:spPr bwMode="auto">
          <a:xfrm>
            <a:off x="1752600" y="2514600"/>
            <a:ext cx="5464175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>
                <a:latin typeface="Courier New" charset="0"/>
                <a:cs typeface="Courier New" charset="0"/>
              </a:rPr>
              <a:t>$ curl -i https://www.cs.odu.edu/~mln/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Server: nginx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Date: Wed, 29 Aug 2018 02:34:15 GMT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Content-Type: text/html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Vary: Accept-Encoding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Front-End-Https: on</a:t>
            </a:r>
          </a:p>
          <a:p>
            <a:endParaRPr lang="en-US" sz="1400">
              <a:latin typeface="Courier New" charset="0"/>
              <a:cs typeface="Courier New" charset="0"/>
            </a:endParaRPr>
          </a:p>
          <a:p>
            <a:r>
              <a:rPr lang="en-US" sz="1400">
                <a:latin typeface="Courier New" charset="0"/>
                <a:cs typeface="Courier New" charset="0"/>
              </a:rPr>
              <a:t>&lt;html&gt;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&lt;head&gt;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&lt;title&gt;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Home:: Michael L. Nelson, Old Dominion University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&lt;/title&gt;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[deletia]</a:t>
            </a:r>
          </a:p>
        </p:txBody>
      </p:sp>
    </p:spTree>
    <p:extLst>
      <p:ext uri="{BB962C8B-B14F-4D97-AF65-F5344CB8AC3E}">
        <p14:creationId xmlns:p14="http://schemas.microsoft.com/office/powerpoint/2010/main" val="28853274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Fifth Reference</a:t>
            </a:r>
          </a:p>
        </p:txBody>
      </p:sp>
      <p:pic>
        <p:nvPicPr>
          <p:cNvPr id="209922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Shape 34"/>
          <p:cNvSpPr>
            <a:spLocks noChangeArrowheads="1"/>
          </p:cNvSpPr>
          <p:nvPr/>
        </p:nvSpPr>
        <p:spPr bwMode="auto">
          <a:xfrm>
            <a:off x="1866900" y="26670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0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Current Page Is 404</a:t>
            </a:r>
          </a:p>
        </p:txBody>
      </p:sp>
      <p:pic>
        <p:nvPicPr>
          <p:cNvPr id="210946" name="Picture 2" descr="dlib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15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Link On The Link</a:t>
            </a:r>
          </a:p>
        </p:txBody>
      </p:sp>
      <p:pic>
        <p:nvPicPr>
          <p:cNvPr id="211970" name="Picture 3" descr="dlib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73763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48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As Of 2004-10-12</a:t>
            </a:r>
          </a:p>
        </p:txBody>
      </p:sp>
      <p:pic>
        <p:nvPicPr>
          <p:cNvPr id="212994" name="Picture 2" descr="dlib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81700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31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/>
          <p:cNvSpPr>
            <a:spLocks noGrp="1"/>
          </p:cNvSpPr>
          <p:nvPr>
            <p:ph type="title"/>
          </p:nvPr>
        </p:nvSpPr>
        <p:spPr>
          <a:xfrm>
            <a:off x="685800" y="2424113"/>
            <a:ext cx="7848600" cy="935037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 More Fun Example…</a:t>
            </a:r>
          </a:p>
        </p:txBody>
      </p:sp>
    </p:spTree>
    <p:extLst>
      <p:ext uri="{BB962C8B-B14F-4D97-AF65-F5344CB8AC3E}">
        <p14:creationId xmlns:p14="http://schemas.microsoft.com/office/powerpoint/2010/main" val="394445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hape 3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 dirty="0">
                <a:latin typeface="Calibri" charset="0"/>
              </a:rPr>
              <a:t>Fixing 404 Pages: Google Results Page</a:t>
            </a:r>
          </a:p>
        </p:txBody>
      </p:sp>
      <p:pic>
        <p:nvPicPr>
          <p:cNvPr id="215042" name="Shape 3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041400"/>
            <a:ext cx="6086475" cy="46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3" name="Shape 34"/>
          <p:cNvSpPr>
            <a:spLocks noChangeArrowheads="1"/>
          </p:cNvSpPr>
          <p:nvPr/>
        </p:nvSpPr>
        <p:spPr bwMode="auto">
          <a:xfrm>
            <a:off x="2108200" y="4325938"/>
            <a:ext cx="2868613" cy="506412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272808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Shape 39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Result Page </a:t>
            </a:r>
          </a:p>
        </p:txBody>
      </p:sp>
      <p:pic>
        <p:nvPicPr>
          <p:cNvPr id="217090" name="Shape 4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1" name="TextBox 1"/>
          <p:cNvSpPr txBox="1">
            <a:spLocks noChangeArrowheads="1"/>
          </p:cNvSpPr>
          <p:nvPr/>
        </p:nvSpPr>
        <p:spPr bwMode="auto">
          <a:xfrm>
            <a:off x="1447800" y="5867400"/>
            <a:ext cx="5153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4"/>
              </a:rPr>
              <a:t>http://www.clashmusic.com/news/johnny-marr-leaves-the-cribs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49609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hape 45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Scrolling Down</a:t>
            </a:r>
          </a:p>
        </p:txBody>
      </p:sp>
      <p:pic>
        <p:nvPicPr>
          <p:cNvPr id="219138" name="Shape 4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39" name="Shape 47"/>
          <p:cNvSpPr>
            <a:spLocks noChangeArrowheads="1"/>
          </p:cNvSpPr>
          <p:nvPr/>
        </p:nvSpPr>
        <p:spPr bwMode="auto">
          <a:xfrm>
            <a:off x="2990850" y="3225800"/>
            <a:ext cx="534988" cy="246063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842086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hape 5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Server Up, Page 404</a:t>
            </a:r>
          </a:p>
        </p:txBody>
      </p:sp>
      <p:pic>
        <p:nvPicPr>
          <p:cNvPr id="221186" name="Shape 5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574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hape 58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Using Memento For Chrome</a:t>
            </a:r>
          </a:p>
        </p:txBody>
      </p:sp>
      <p:pic>
        <p:nvPicPr>
          <p:cNvPr id="223234" name="Shape 59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0443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0" y="0"/>
            <a:ext cx="19592925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300">
                <a:latin typeface="Courier New" charset="0"/>
                <a:cs typeface="Courier New" charset="0"/>
              </a:rPr>
              <a:t>$ curl -v http://ws-dl.blogspot.com/2018/08/2018-08-25-four-ws-dl-classes-offered.html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Adding handle: conn: 0x7fa59b004000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Adding handle: send: 0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Adding handle: recv: 0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Curl_addHandleToPipeline: length: 1</a:t>
            </a:r>
          </a:p>
          <a:p>
            <a:r>
              <a:rPr lang="is-IS" sz="1300">
                <a:latin typeface="Courier New" charset="0"/>
                <a:cs typeface="Courier New" charset="0"/>
              </a:rPr>
              <a:t>* - Conn 0 (0x7fa59b004000) send_pipe: 1, recv_pipe: 0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About to connect() to ws-dl.blogspot.com port 80 (#0)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  Trying 172.217.5.65...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Connected to ws-dl.blogspot.com (172.217.5.65) port 80 (#0)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&gt; GET /2018/08/2018-08-25-four-ws-dl-classes-offered.html HTTP/1.1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&gt; User-Agent: curl/7.30.0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&gt; Host: ws-dl.blogspot.com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&gt; Accept: */*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&gt; 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&lt; HTTP/1.1 200 OK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&lt; Content-Type: text/html; charset=UTF-8</a:t>
            </a:r>
          </a:p>
          <a:p>
            <a:r>
              <a:rPr lang="fr-FR" sz="1300">
                <a:latin typeface="Courier New" charset="0"/>
                <a:cs typeface="Courier New" charset="0"/>
              </a:rPr>
              <a:t>&lt; Expires: Wed, 29 Aug 2018 01:28:50 GMT</a:t>
            </a:r>
          </a:p>
          <a:p>
            <a:r>
              <a:rPr lang="fr-FR" sz="1300">
                <a:latin typeface="Courier New" charset="0"/>
                <a:cs typeface="Courier New" charset="0"/>
              </a:rPr>
              <a:t>&lt; Date: Wed, 29 Aug 2018 01:28:50 GMT</a:t>
            </a:r>
          </a:p>
          <a:p>
            <a:r>
              <a:rPr lang="fr-FR" sz="1300">
                <a:latin typeface="Courier New" charset="0"/>
                <a:cs typeface="Courier New" charset="0"/>
              </a:rPr>
              <a:t>&lt; Cache-Control: private, max-age=0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Last-Modified: Tue, 28 Aug 2018 23:33:07 GMT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X-Content-Type-Options: nosniff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X-XSS-Protection: 1; mode=block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Server GSE is not blacklisted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Server: GSE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Accept-Ranges: none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Vary: Accept-Encoding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Transfer-Encoding: chunked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&lt;!DOCTYPE html PUBLIC "-//W3C//DTD XHTML 1.0 Strict//EN" "http://www.w3.org/TR/xhtml1/DTD/xhtml1-strict.dtd"&gt;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&lt;html dir='ltr' xmlns='http://www.w3.org/1999/xhtml' xmlns:b='http://www.google.com/2005/gml/b' xmlns:data='http://www.google.com/2005/gml/data' xmlns:expr='http://www.google.com/2005/gml/expr'&gt;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&lt;head&gt; 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[much deletia]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2133600"/>
            <a:ext cx="7772400" cy="1600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curl -v shows more</a:t>
            </a:r>
            <a:br>
              <a:rPr lang="en-US" dirty="0" smtClean="0"/>
            </a:br>
            <a:r>
              <a:rPr lang="en-US" sz="1600" dirty="0" smtClean="0">
                <a:solidFill>
                  <a:srgbClr val="FF0000"/>
                </a:solidFill>
              </a:rPr>
              <a:t>*</a:t>
            </a:r>
            <a:r>
              <a:rPr lang="en-US" sz="1600" dirty="0" smtClean="0"/>
              <a:t> = TCP activity</a:t>
            </a:r>
            <a:br>
              <a:rPr lang="en-US" sz="1600" dirty="0" smtClean="0"/>
            </a:br>
            <a:r>
              <a:rPr lang="en-US" sz="1600" dirty="0" smtClean="0">
                <a:solidFill>
                  <a:srgbClr val="FF0000"/>
                </a:solidFill>
              </a:rPr>
              <a:t>&gt;</a:t>
            </a:r>
            <a:r>
              <a:rPr lang="en-US" sz="1600" dirty="0" smtClean="0"/>
              <a:t> = what the user-agent (i.e., curl) sent</a:t>
            </a:r>
            <a:br>
              <a:rPr lang="en-US" sz="1600" dirty="0" smtClean="0"/>
            </a:br>
            <a:r>
              <a:rPr lang="en-US" sz="1600" dirty="0" smtClean="0">
                <a:solidFill>
                  <a:srgbClr val="FF0000"/>
                </a:solidFill>
              </a:rPr>
              <a:t>&lt;</a:t>
            </a:r>
            <a:r>
              <a:rPr lang="en-US" sz="1600" dirty="0" smtClean="0"/>
              <a:t> = what the server sent</a:t>
            </a:r>
          </a:p>
        </p:txBody>
      </p:sp>
    </p:spTree>
    <p:extLst>
      <p:ext uri="{BB962C8B-B14F-4D97-AF65-F5344CB8AC3E}">
        <p14:creationId xmlns:p14="http://schemas.microsoft.com/office/powerpoint/2010/main" val="40173560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hape 64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Archived Page 2011-04-16</a:t>
            </a:r>
          </a:p>
        </p:txBody>
      </p:sp>
      <p:pic>
        <p:nvPicPr>
          <p:cNvPr id="225282" name="Shape 6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5951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Shape 70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Get Most Recent Archived Version</a:t>
            </a:r>
          </a:p>
        </p:txBody>
      </p:sp>
      <p:pic>
        <p:nvPicPr>
          <p:cNvPr id="227330" name="Shape 7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095375"/>
            <a:ext cx="606425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985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Shape 76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2013-10-18 Version (404 Imminent)</a:t>
            </a:r>
          </a:p>
        </p:txBody>
      </p:sp>
      <p:pic>
        <p:nvPicPr>
          <p:cNvPr id="229378" name="Shape 77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147763"/>
            <a:ext cx="59594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92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/>
          <p:cNvSpPr>
            <a:spLocks noGrp="1"/>
          </p:cNvSpPr>
          <p:nvPr>
            <p:ph type="title"/>
          </p:nvPr>
        </p:nvSpPr>
        <p:spPr>
          <a:xfrm>
            <a:off x="685800" y="2424113"/>
            <a:ext cx="7848600" cy="93503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Archiving is something that </a:t>
            </a:r>
            <a:r>
              <a:rPr lang="en-US" i="1" dirty="0" smtClean="0">
                <a:latin typeface="Calibri" charset="0"/>
              </a:rPr>
              <a:t>you</a:t>
            </a:r>
            <a:r>
              <a:rPr lang="en-US" dirty="0" smtClean="0">
                <a:latin typeface="Calibri" charset="0"/>
              </a:rPr>
              <a:t> can do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66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hape 119"/>
          <p:cNvSpPr>
            <a:spLocks noGrp="1"/>
          </p:cNvSpPr>
          <p:nvPr>
            <p:ph type="title"/>
          </p:nvPr>
        </p:nvSpPr>
        <p:spPr>
          <a:xfrm>
            <a:off x="609600" y="152435"/>
            <a:ext cx="7848600" cy="553968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 dirty="0">
                <a:latin typeface="Calibri" charset="0"/>
              </a:rPr>
              <a:t>“If you see something, save something</a:t>
            </a:r>
            <a:r>
              <a:rPr lang="en-GB" sz="2400" dirty="0" smtClean="0">
                <a:latin typeface="Calibri" charset="0"/>
              </a:rPr>
              <a:t>”</a:t>
            </a:r>
            <a:endParaRPr lang="en-GB" sz="1600" dirty="0">
              <a:latin typeface="Calibri" charset="0"/>
            </a:endParaRPr>
          </a:p>
        </p:txBody>
      </p:sp>
      <p:sp>
        <p:nvSpPr>
          <p:cNvPr id="245762" name="TextBox 1"/>
          <p:cNvSpPr txBox="1">
            <a:spLocks noChangeArrowheads="1"/>
          </p:cNvSpPr>
          <p:nvPr/>
        </p:nvSpPr>
        <p:spPr bwMode="auto">
          <a:xfrm>
            <a:off x="1752600" y="6096000"/>
            <a:ext cx="55578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3"/>
              </a:rPr>
              <a:t>https://blog.archive.org/2017/01/25/see-something-save-something/</a:t>
            </a:r>
            <a:r>
              <a:rPr lang="en-US"/>
              <a:t> </a:t>
            </a:r>
          </a:p>
        </p:txBody>
      </p:sp>
      <p:pic>
        <p:nvPicPr>
          <p:cNvPr id="24576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1934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hape 119"/>
          <p:cNvSpPr>
            <a:spLocks noGrp="1"/>
          </p:cNvSpPr>
          <p:nvPr>
            <p:ph type="title"/>
          </p:nvPr>
        </p:nvSpPr>
        <p:spPr>
          <a:xfrm>
            <a:off x="609600" y="53803"/>
            <a:ext cx="7848600" cy="553968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 dirty="0" smtClean="0">
                <a:latin typeface="Calibri" charset="0"/>
              </a:rPr>
              <a:t>Push to multiple archives….</a:t>
            </a:r>
            <a:endParaRPr lang="en-GB" sz="1600" dirty="0">
              <a:latin typeface="Calibri" charset="0"/>
            </a:endParaRPr>
          </a:p>
        </p:txBody>
      </p:sp>
      <p:sp>
        <p:nvSpPr>
          <p:cNvPr id="245762" name="TextBox 1"/>
          <p:cNvSpPr txBox="1">
            <a:spLocks noChangeArrowheads="1"/>
          </p:cNvSpPr>
          <p:nvPr/>
        </p:nvSpPr>
        <p:spPr bwMode="auto">
          <a:xfrm>
            <a:off x="3860976" y="6434113"/>
            <a:ext cx="14419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hlinkClick r:id="rId3"/>
              </a:rPr>
              <a:t>http://archive.is/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872"/>
            <a:ext cx="9144000" cy="5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21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hape 119"/>
          <p:cNvSpPr>
            <a:spLocks noGrp="1"/>
          </p:cNvSpPr>
          <p:nvPr>
            <p:ph type="title"/>
          </p:nvPr>
        </p:nvSpPr>
        <p:spPr>
          <a:xfrm>
            <a:off x="609600" y="53803"/>
            <a:ext cx="7848600" cy="553968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 dirty="0" smtClean="0">
                <a:latin typeface="Calibri" charset="0"/>
              </a:rPr>
              <a:t>Push to </a:t>
            </a:r>
            <a:r>
              <a:rPr lang="en-GB" sz="2400" smtClean="0">
                <a:latin typeface="Calibri" charset="0"/>
              </a:rPr>
              <a:t>multiple archives….</a:t>
            </a:r>
            <a:endParaRPr lang="en-GB" sz="1600" dirty="0">
              <a:latin typeface="Calibri" charset="0"/>
            </a:endParaRPr>
          </a:p>
        </p:txBody>
      </p:sp>
      <p:sp>
        <p:nvSpPr>
          <p:cNvPr id="245762" name="TextBox 1"/>
          <p:cNvSpPr txBox="1">
            <a:spLocks noChangeArrowheads="1"/>
          </p:cNvSpPr>
          <p:nvPr/>
        </p:nvSpPr>
        <p:spPr bwMode="auto">
          <a:xfrm>
            <a:off x="3860976" y="6434113"/>
            <a:ext cx="14285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hlinkClick r:id="rId3"/>
              </a:rPr>
              <a:t>http://perma.cc/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00"/>
            <a:ext cx="9144000" cy="5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6940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0" y="0"/>
            <a:ext cx="9144000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% curl -IL https://t.co/LSUT8iaB4o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HTTP/1.1 301 Moved Permanently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cache-control: private,max-age=300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content-length: 0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Wed, 29 Aug 2018 16:42:22 GMT</a:t>
            </a:r>
          </a:p>
          <a:p>
            <a:r>
              <a:rPr lang="fr-FR" sz="1200">
                <a:latin typeface="Courier New" charset="0"/>
                <a:cs typeface="Courier New" charset="0"/>
              </a:rPr>
              <a:t>expires: Wed, 29 Aug 2018 16:47:22 GMT</a:t>
            </a:r>
          </a:p>
          <a:p>
            <a:r>
              <a:rPr lang="fr-FR" sz="1200">
                <a:latin typeface="Courier New" charset="0"/>
                <a:cs typeface="Courier New" charset="0"/>
              </a:rPr>
              <a:t>location: http://bit.ly/2wrdv27</a:t>
            </a:r>
          </a:p>
          <a:p>
            <a:r>
              <a:rPr lang="fr-FR" sz="1200">
                <a:latin typeface="Courier New" charset="0"/>
                <a:cs typeface="Courier New" charset="0"/>
              </a:rPr>
              <a:t>server: tsa_b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set-cookie: muc=a5182687-df3f-415d-b0f7-c9bfc80ecf80; Expires=Fri, 28 Aug 2020 16:42:22 GMT;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Domain=t.co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strict-transport-security: max-age=0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vary: Origin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x-connection-hash: 281d50e3381e8db894369efba3ef525d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x-response-time: 9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HTTP/1.1 301 Moved Permanently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Wed, 29 Aug 2018 16:42:22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Content-Length: 170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Cache-Control: private, max-age=90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Location: http://www.dailypress.com/sports/dp-spt-acc-football-injury-reports-0829-story.html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Content-Length: 427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text/html;charset=UTF-8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Httpd-Identifier: web-0a454bb1c0b26e0bc62060302d005aa2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Apache-Coyote/1.1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x-Instance-Name: i15prod-c1fdbad-15-98.1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X-UA-Compatible: IE=Edge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Cache-Control: public, max-age=177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Wed, 29 Aug 2018 16:42:23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endParaRPr lang="en-US" sz="1200">
              <a:latin typeface="Courier New" charset="0"/>
              <a:cs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667000"/>
            <a:ext cx="6477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curl has many, </a:t>
            </a:r>
            <a:br>
              <a:rPr lang="en-US" dirty="0" smtClean="0"/>
            </a:br>
            <a:r>
              <a:rPr lang="en-US" dirty="0" smtClean="0"/>
              <a:t>many flags…</a:t>
            </a:r>
          </a:p>
        </p:txBody>
      </p:sp>
    </p:spTree>
    <p:extLst>
      <p:ext uri="{BB962C8B-B14F-4D97-AF65-F5344CB8AC3E}">
        <p14:creationId xmlns:p14="http://schemas.microsoft.com/office/powerpoint/2010/main" val="91734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extBox 3"/>
          <p:cNvSpPr txBox="1">
            <a:spLocks noChangeArrowheads="1"/>
          </p:cNvSpPr>
          <p:nvPr/>
        </p:nvSpPr>
        <p:spPr bwMode="auto">
          <a:xfrm>
            <a:off x="-12700" y="228600"/>
            <a:ext cx="9326563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100">
                <a:latin typeface="Courier New" charset="0"/>
                <a:cs typeface="Courier New" charset="0"/>
              </a:rPr>
              <a:t>sirius:/home/mln/hold/cs531-f18 % wget https://t.co/LSUT8iaB4o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--2018-08-29 15:04:04--  https://t.co/LSUT8iaB4o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Resolving t.co (t.co)... 199.16.156.75, 199.16.156.11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Connecting to t.co (t.co)|199.16.156.75|:443... connected.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HTTP request sent, awaiting response... 301 Moved Permanently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Location: http://bit.ly/2wrdv27 [following]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--2018-08-29 15:04:04--  http://bit.ly/2wrdv27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Resolving bit.ly (bit.ly)... 67.199.248.11, 67.199.248.10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Connecting to bit.ly (bit.ly)|67.199.248.11|:80... connected.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HTTP request sent, awaiting response... 301 Moved Permanently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Location: http://www.dailypress.com/sports/dp-spt-acc-football-injury-reports-0829-story.html [following]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--2018-08-29 15:04:04--  http://www.dailypress.com/sports/dp-spt-acc-football-injury-reports-0829-story.html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Resolving www.dailypress.com (www.dailypress.com)... 184.84.171.209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Connecting to www.dailypress.com (www.dailypress.com)|184.84.171.209|:80... connected.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HTTP request sent, awaiting response... 200 OK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Length: unspecified [text/html]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Saving to: ‘LSUT8iaB4o’</a:t>
            </a:r>
          </a:p>
          <a:p>
            <a:endParaRPr lang="en-US" sz="1100">
              <a:latin typeface="Courier New" charset="0"/>
              <a:cs typeface="Courier New" charset="0"/>
            </a:endParaRPr>
          </a:p>
          <a:p>
            <a:r>
              <a:rPr lang="en-US" sz="1100">
                <a:latin typeface="Courier New" charset="0"/>
                <a:cs typeface="Courier New" charset="0"/>
              </a:rPr>
              <a:t>    [ &lt;=&gt; ] 149,323     --.-K/s   in 0.04s   </a:t>
            </a:r>
          </a:p>
          <a:p>
            <a:endParaRPr lang="en-US" sz="1100">
              <a:latin typeface="Courier New" charset="0"/>
              <a:cs typeface="Courier New" charset="0"/>
            </a:endParaRPr>
          </a:p>
          <a:p>
            <a:r>
              <a:rPr lang="en-US" sz="1100">
                <a:latin typeface="Courier New" charset="0"/>
                <a:cs typeface="Courier New" charset="0"/>
              </a:rPr>
              <a:t>2018-08-29 15:04:04 (3.77 MB/s) - ‘LSUT8iaB4o’ saved [149323]</a:t>
            </a:r>
          </a:p>
          <a:p>
            <a:endParaRPr lang="en-US" sz="1100">
              <a:latin typeface="Courier New" charset="0"/>
              <a:cs typeface="Courier New" charset="0"/>
            </a:endParaRPr>
          </a:p>
          <a:p>
            <a:r>
              <a:rPr lang="en-US" sz="1100">
                <a:latin typeface="Courier New" charset="0"/>
                <a:cs typeface="Courier New" charset="0"/>
              </a:rPr>
              <a:t>sirius:/home/mln/hold/cs531-f18 % head LSUT8iaB4o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&lt;!DOCTYPE html&gt;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&lt;html lang="en-US"&gt;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&lt;head itemid=""  itemscope itemtype="http://schema.org/SpeakableSpecification"&gt;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&lt;title&gt;ACC football injury reports no more; national standard likely - Daily Press&lt;/title&gt;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&lt;meta charset="utf-8" /&gt;</a:t>
            </a:r>
          </a:p>
          <a:p>
            <a:endParaRPr lang="en-US" sz="1100">
              <a:latin typeface="Courier New" charset="0"/>
              <a:cs typeface="Courier New" charset="0"/>
            </a:endParaRPr>
          </a:p>
          <a:p>
            <a:r>
              <a:rPr lang="en-US" sz="1100">
                <a:latin typeface="Courier New" charset="0"/>
                <a:cs typeface="Courier New" charset="0"/>
              </a:rPr>
              <a:t>      &lt;link rel="dns-prefetch" href="//www.trbimg.com"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          /&gt;&lt;link rel="preconnect" href="//www.trbimg.com"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        /&gt;&lt;link rel="dns-prefetch" href="//static.chartbeat.com"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      /&gt;&lt;link rel="dns-prefetch" href="//m.trb.com"</a:t>
            </a:r>
          </a:p>
          <a:p>
            <a:endParaRPr lang="en-US" sz="110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9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extBox 3"/>
          <p:cNvSpPr txBox="1">
            <a:spLocks noChangeArrowheads="1"/>
          </p:cNvSpPr>
          <p:nvPr/>
        </p:nvSpPr>
        <p:spPr bwMode="auto">
          <a:xfrm>
            <a:off x="914400" y="304800"/>
            <a:ext cx="6864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>
                <a:latin typeface="Courier New" charset="0"/>
                <a:cs typeface="Courier New" charset="0"/>
              </a:rPr>
              <a:t>sirius:/home/mln/hold/cs531-f18 % lynx https://t.co/LSUT8iaB4o</a:t>
            </a:r>
          </a:p>
          <a:p>
            <a:endParaRPr lang="en-US" sz="1400">
              <a:latin typeface="Courier New" charset="0"/>
              <a:cs typeface="Courier New" charset="0"/>
            </a:endParaRPr>
          </a:p>
        </p:txBody>
      </p:sp>
      <p:pic>
        <p:nvPicPr>
          <p:cNvPr id="116738" name="Picture 4" descr="lyn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84860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69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766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curl/</a:t>
            </a:r>
            <a:r>
              <a:rPr lang="en-US" dirty="0" err="1" smtClean="0"/>
              <a:t>wget</a:t>
            </a:r>
            <a:r>
              <a:rPr lang="en-US" dirty="0" smtClean="0"/>
              <a:t>/lynx are awesome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but they are still user-agents, </a:t>
            </a:r>
            <a:br>
              <a:rPr lang="en-US" sz="3200" dirty="0" smtClean="0"/>
            </a:br>
            <a:r>
              <a:rPr lang="en-US" sz="3200" i="1" dirty="0" smtClean="0"/>
              <a:t>and the nature of user-agents </a:t>
            </a:r>
            <a:br>
              <a:rPr lang="en-US" sz="3200" i="1" dirty="0" smtClean="0"/>
            </a:br>
            <a:r>
              <a:rPr lang="en-US" sz="3200" i="1" dirty="0" smtClean="0"/>
              <a:t>is to hide details.</a:t>
            </a:r>
            <a:br>
              <a:rPr lang="en-US" sz="3200" i="1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use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“telnet” or “</a:t>
            </a:r>
            <a:r>
              <a:rPr lang="en-US" sz="3200" dirty="0" err="1" smtClean="0"/>
              <a:t>openssl</a:t>
            </a:r>
            <a:r>
              <a:rPr lang="en-US" sz="3200" dirty="0" smtClean="0"/>
              <a:t>”</a:t>
            </a:r>
            <a:br>
              <a:rPr lang="en-US" sz="3200" dirty="0" smtClean="0"/>
            </a:br>
            <a:r>
              <a:rPr lang="en-US" sz="3200" i="1" dirty="0" smtClean="0"/>
              <a:t>to expose details </a:t>
            </a:r>
          </a:p>
        </p:txBody>
      </p:sp>
    </p:spTree>
    <p:extLst>
      <p:ext uri="{BB962C8B-B14F-4D97-AF65-F5344CB8AC3E}">
        <p14:creationId xmlns:p14="http://schemas.microsoft.com/office/powerpoint/2010/main" val="131999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GET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914400" y="1143000"/>
            <a:ext cx="61595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AIHT:~/Desktop/cs595-s06 mln$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GET /~mln/index.html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Mon, 09 Jan 2006 17:07:04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Apache/1.3.26 (Unix) ApacheJServ/1.1.2 PHP/4.3.4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Last-Modified: Sun, 29 May 2005 02:46:53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ETag: "1c52-14ed-42992d1d"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Accept-Ranges: bytes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5357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&lt;html&gt;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&lt;head&gt;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&lt;title&gt;Home Page for Michael L. Nelson&lt;/title&gt;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&lt;style type="text/css"&gt;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&lt;!--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[lots of html deleted]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762000" y="1981200"/>
            <a:ext cx="3581400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4419600" y="1981200"/>
            <a:ext cx="2165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Request</a:t>
            </a:r>
          </a:p>
          <a:p>
            <a:pPr>
              <a:defRPr/>
            </a:pPr>
            <a:r>
              <a:rPr lang="en-US">
                <a:cs typeface="+mn-cs"/>
              </a:rPr>
              <a:t>(ends w/ CRLF)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777875" y="2911475"/>
            <a:ext cx="6232525" cy="3641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6978650" y="4419600"/>
            <a:ext cx="135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460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HEAD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62000" y="1676400"/>
            <a:ext cx="6159500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AIHT:~/Desktop/cs595-s06 mln$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HEAD /~mln/index.html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Mon, 09 Jan 2006 17:14:39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Apache/1.3.26 (Unix) ApacheJServ/1.1.2 PHP/4.3.4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Last-Modified: Sun, 29 May 2005 02:46:53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ETag: "1c52-14ed-42992d1d"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Accept-Ranges: bytes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5357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89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OPTIONS </a:t>
            </a:r>
            <a:br>
              <a:rPr lang="en-US" smtClean="0"/>
            </a:br>
            <a:r>
              <a:rPr lang="en-US" sz="2800" smtClean="0"/>
              <a:t>(many methods)</a:t>
            </a:r>
            <a:endParaRPr lang="en-US" smtClean="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04800" y="1828800"/>
            <a:ext cx="9040813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AIHT:~/Desktop/cs595-s06 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$ telnet 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r>
              <a:rPr lang="en-US" sz="1400" dirty="0">
                <a:latin typeface="Courier New" charset="0"/>
                <a:cs typeface="+mn-cs"/>
              </a:rPr>
              <a:t> 80 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Connected to </a:t>
            </a:r>
            <a:r>
              <a:rPr lang="en-US" sz="1400" dirty="0" err="1">
                <a:latin typeface="Courier New" charset="0"/>
                <a:cs typeface="+mn-cs"/>
              </a:rPr>
              <a:t>xenon.cs.odu.edu</a:t>
            </a:r>
            <a:r>
              <a:rPr lang="en-US" sz="1400" dirty="0">
                <a:latin typeface="Courier New" charset="0"/>
                <a:cs typeface="+mn-cs"/>
              </a:rPr>
              <a:t>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OPTIONS /~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/</a:t>
            </a:r>
            <a:r>
              <a:rPr lang="en-US" sz="1400" dirty="0" err="1">
                <a:latin typeface="Courier New" charset="0"/>
                <a:cs typeface="+mn-cs"/>
              </a:rPr>
              <a:t>index.html</a:t>
            </a:r>
            <a:r>
              <a:rPr lang="en-US" sz="1400" dirty="0">
                <a:latin typeface="Courier New" charset="0"/>
                <a:cs typeface="+mn-cs"/>
              </a:rPr>
              <a:t> HTTP/1.1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Host: 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Date: Mon, 09 Jan 2006 17:16:46 GMT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Server: Apache/1.3.26 (Unix) </a:t>
            </a:r>
            <a:r>
              <a:rPr lang="en-US" sz="1400" dirty="0" err="1">
                <a:latin typeface="Courier New" charset="0"/>
                <a:cs typeface="+mn-cs"/>
              </a:rPr>
              <a:t>ApacheJServ</a:t>
            </a:r>
            <a:r>
              <a:rPr lang="en-US" sz="1400" dirty="0">
                <a:latin typeface="Courier New" charset="0"/>
                <a:cs typeface="+mn-cs"/>
              </a:rPr>
              <a:t>/1.1.2 PHP/4.3.4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Content-Length: 0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Allow: GET, HEAD, POST, PUT, DELETE, CONNECT, OPTIONS, PATCH, PROPFIND, PROPPATCH, 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MKCOL, COPY, MOVE, LOCK, UNLOCK, TRACE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118691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47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HTTP Mechanics and the Web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52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OPTIONS</a:t>
            </a:r>
            <a:br>
              <a:rPr lang="en-US" smtClean="0"/>
            </a:br>
            <a:r>
              <a:rPr lang="en-US" sz="2800" smtClean="0"/>
              <a:t>(fewer methods)</a:t>
            </a:r>
            <a:endParaRPr lang="en-US" smtClean="0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873125" y="1919288"/>
            <a:ext cx="7439025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OPTIONS /~mln/index.html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17:26:44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Apache/2.2.17 (Unix) PHP/5.3.5 mod_ssl/2.2.17 OpenSSL/0.9.8q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Allow: GET,HEAD,POST,OPTIONS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0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57400"/>
            <a:ext cx="8610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https is supplanting http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this is mostly a good thing*</a:t>
            </a:r>
            <a:br>
              <a:rPr lang="en-US" sz="28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800" dirty="0" smtClean="0"/>
              <a:t>but it does mean we can’t use telnet for “https” sites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400" dirty="0" smtClean="0"/>
              <a:t>* </a:t>
            </a:r>
            <a:r>
              <a:rPr lang="en-US" sz="1400" dirty="0" smtClean="0">
                <a:hlinkClick r:id="rId2"/>
              </a:rPr>
              <a:t>https://www.theverge.com/2018/2/8/16991254/chrome-not-secure-marked-http-encryption-ssl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688118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bye bye “telnet to port 80”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304800" y="2057400"/>
            <a:ext cx="4278313" cy="354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$ telnet 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r>
              <a:rPr lang="en-US" sz="1400" dirty="0">
                <a:latin typeface="Courier New" charset="0"/>
                <a:cs typeface="+mn-cs"/>
              </a:rPr>
              <a:t> 80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Connected to </a:t>
            </a:r>
            <a:r>
              <a:rPr lang="en-US" sz="1400" dirty="0" err="1">
                <a:latin typeface="Courier New" charset="0"/>
                <a:cs typeface="+mn-cs"/>
              </a:rPr>
              <a:t>xenon.cs.odu.edu</a:t>
            </a:r>
            <a:r>
              <a:rPr lang="en-US" sz="1400" dirty="0">
                <a:latin typeface="Courier New" charset="0"/>
                <a:cs typeface="+mn-cs"/>
              </a:rPr>
              <a:t>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HEAD /~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/ HTTP/1.1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Host: 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HTTP/1.1 301 Moved Permanently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Server: </a:t>
            </a:r>
            <a:r>
              <a:rPr lang="en-US" sz="1400" dirty="0" err="1">
                <a:latin typeface="Courier New" charset="0"/>
                <a:cs typeface="+mn-cs"/>
              </a:rPr>
              <a:t>nginx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Date: Wed, 29 Aug 2018 03:45:36 GMT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Location: https://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r>
              <a:rPr lang="en-US" sz="1400" dirty="0">
                <a:latin typeface="Courier New" charset="0"/>
                <a:cs typeface="+mn-cs"/>
              </a:rPr>
              <a:t>/~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/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 closed by foreign host.</a:t>
            </a:r>
          </a:p>
        </p:txBody>
      </p:sp>
      <p:sp>
        <p:nvSpPr>
          <p:cNvPr id="73731" name="TextBox 1"/>
          <p:cNvSpPr txBox="1">
            <a:spLocks noChangeArrowheads="1"/>
          </p:cNvSpPr>
          <p:nvPr/>
        </p:nvSpPr>
        <p:spPr bwMode="auto">
          <a:xfrm>
            <a:off x="4978400" y="2057400"/>
            <a:ext cx="395605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>
                <a:latin typeface="Courier New" charset="0"/>
              </a:rPr>
              <a:t>$ telnet www.cs.odu.edu 443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/~mln/ HTTP/1.1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HTTP/1.1 400 Bad Request</a:t>
            </a:r>
          </a:p>
          <a:p>
            <a:r>
              <a:rPr lang="en-US" sz="1400">
                <a:latin typeface="Courier New" charset="0"/>
              </a:rPr>
              <a:t>Server: nginx</a:t>
            </a:r>
          </a:p>
          <a:p>
            <a:r>
              <a:rPr lang="en-US" sz="1400">
                <a:latin typeface="Courier New" charset="0"/>
              </a:rPr>
              <a:t>Date: Wed, 29 Aug 2018 03:45:57 GMT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16732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hello “</a:t>
            </a:r>
            <a:r>
              <a:rPr lang="en-US" dirty="0" err="1" smtClean="0"/>
              <a:t>openssl</a:t>
            </a:r>
            <a:r>
              <a:rPr lang="en-US" dirty="0" smtClean="0"/>
              <a:t> to port 443”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228600" y="1219200"/>
            <a:ext cx="8804275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$ </a:t>
            </a:r>
            <a:r>
              <a:rPr lang="en-US" sz="1000" dirty="0" err="1">
                <a:latin typeface="Courier New" charset="0"/>
                <a:cs typeface="+mn-cs"/>
              </a:rPr>
              <a:t>openssl</a:t>
            </a:r>
            <a:r>
              <a:rPr lang="en-US" sz="1000" dirty="0">
                <a:latin typeface="Courier New" charset="0"/>
                <a:cs typeface="+mn-cs"/>
              </a:rPr>
              <a:t> </a:t>
            </a:r>
            <a:r>
              <a:rPr lang="en-US" sz="1000" dirty="0" err="1">
                <a:latin typeface="Courier New" charset="0"/>
                <a:cs typeface="+mn-cs"/>
              </a:rPr>
              <a:t>s_client</a:t>
            </a:r>
            <a:r>
              <a:rPr lang="en-US" sz="1000" dirty="0">
                <a:latin typeface="Courier New" charset="0"/>
                <a:cs typeface="+mn-cs"/>
              </a:rPr>
              <a:t> -connect www.cs.odu.edu:443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CONNECTED(00000003)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[much, much SSL </a:t>
            </a:r>
            <a:r>
              <a:rPr lang="en-US" sz="1000" dirty="0" err="1">
                <a:latin typeface="Courier New" charset="0"/>
                <a:cs typeface="+mn-cs"/>
              </a:rPr>
              <a:t>deletia</a:t>
            </a:r>
            <a:r>
              <a:rPr lang="en-US" sz="1000" dirty="0">
                <a:latin typeface="Courier New" charset="0"/>
                <a:cs typeface="+mn-cs"/>
              </a:rPr>
              <a:t>]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SSL handshake has read 6270 bytes and written 328 bytes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---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New, TLSv1/SSLv3, Cipher is DHE-RSA-AES128-SHA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Server public key is 2048 bit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Secure Renegotiation IS supported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Compression: NONE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Expansion: NONE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SSL-Session: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Protocol  : TLSv1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Cipher    : DHE-RSA-AES128-SHA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Session-ID: E19FD48AA69A296996B958877C48C28391ED217761F1E2023C7471ACB89B2694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Session-ID-</a:t>
            </a:r>
            <a:r>
              <a:rPr lang="en-US" sz="1000" dirty="0" err="1">
                <a:latin typeface="Courier New" charset="0"/>
                <a:cs typeface="+mn-cs"/>
              </a:rPr>
              <a:t>ctx</a:t>
            </a:r>
            <a:r>
              <a:rPr lang="en-US" sz="1000" dirty="0">
                <a:latin typeface="Courier New" charset="0"/>
                <a:cs typeface="+mn-cs"/>
              </a:rPr>
              <a:t>: 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Master-Key: 0A9A3DC0C66F99FF85A480ADEC42A7EB74EEC1D391D9AF4A026CF27C16A19480C42A75B6CD283BFE68ADAB32D07D7242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Key-</a:t>
            </a:r>
            <a:r>
              <a:rPr lang="en-US" sz="1000" dirty="0" err="1">
                <a:latin typeface="Courier New" charset="0"/>
                <a:cs typeface="+mn-cs"/>
              </a:rPr>
              <a:t>Arg</a:t>
            </a:r>
            <a:r>
              <a:rPr lang="en-US" sz="1000" dirty="0">
                <a:latin typeface="Courier New" charset="0"/>
                <a:cs typeface="+mn-cs"/>
              </a:rPr>
              <a:t>   : None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Start Time: 1535514923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Timeout   : 300 (sec)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Verify return code: 0 (ok)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---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HEAD /~</a:t>
            </a:r>
            <a:r>
              <a:rPr lang="en-US" sz="1000" dirty="0" err="1">
                <a:latin typeface="Courier New" charset="0"/>
                <a:cs typeface="+mn-cs"/>
              </a:rPr>
              <a:t>mln</a:t>
            </a:r>
            <a:r>
              <a:rPr lang="en-US" sz="1000" dirty="0">
                <a:latin typeface="Courier New" charset="0"/>
                <a:cs typeface="+mn-cs"/>
              </a:rPr>
              <a:t>/ HTTP/1.1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Host: </a:t>
            </a:r>
            <a:r>
              <a:rPr lang="en-US" sz="1000" dirty="0" err="1">
                <a:latin typeface="Courier New" charset="0"/>
                <a:cs typeface="+mn-cs"/>
              </a:rPr>
              <a:t>www.cs.odu.edu</a:t>
            </a:r>
            <a:endParaRPr lang="en-US" sz="10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0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Server: </a:t>
            </a:r>
            <a:r>
              <a:rPr lang="en-US" sz="1000" dirty="0" err="1">
                <a:latin typeface="Courier New" charset="0"/>
                <a:cs typeface="+mn-cs"/>
              </a:rPr>
              <a:t>nginx</a:t>
            </a:r>
            <a:endParaRPr lang="en-US" sz="10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Date: Wed, 29 Aug 2018 03:55:35 GMT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Vary: Accept-Encoding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Front-End-Https: on</a:t>
            </a:r>
          </a:p>
          <a:p>
            <a:pPr>
              <a:defRPr/>
            </a:pPr>
            <a:endParaRPr lang="en-US" sz="10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3819741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HTTP semantics don’t change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2133600" y="2133600"/>
            <a:ext cx="5140325" cy="354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$ </a:t>
            </a:r>
            <a:r>
              <a:rPr lang="en-US" sz="1400" dirty="0" err="1">
                <a:latin typeface="Courier New" charset="0"/>
                <a:cs typeface="+mn-cs"/>
              </a:rPr>
              <a:t>openssl</a:t>
            </a:r>
            <a:r>
              <a:rPr lang="en-US" sz="1400" dirty="0">
                <a:latin typeface="Courier New" charset="0"/>
                <a:cs typeface="+mn-cs"/>
              </a:rPr>
              <a:t> </a:t>
            </a:r>
            <a:r>
              <a:rPr lang="en-US" sz="1400" dirty="0" err="1">
                <a:latin typeface="Courier New" charset="0"/>
                <a:cs typeface="+mn-cs"/>
              </a:rPr>
              <a:t>s_client</a:t>
            </a:r>
            <a:r>
              <a:rPr lang="en-US" sz="1400" dirty="0">
                <a:latin typeface="Courier New" charset="0"/>
                <a:cs typeface="+mn-cs"/>
              </a:rPr>
              <a:t> -connect www.cs.odu.edu:443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[all SSL portions deleted]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OPTIONS /~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/ HTTP/1.1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Host: 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Server: </a:t>
            </a:r>
            <a:r>
              <a:rPr lang="en-US" sz="1400" dirty="0" err="1">
                <a:latin typeface="Courier New" charset="0"/>
                <a:cs typeface="+mn-cs"/>
              </a:rPr>
              <a:t>nginx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Date: Wed, 29 Aug 2018 04:02:05 GMT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Content-Length: 0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Allow: POST,OPTIONS,GET,HEAD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Front-End-Https: on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3473448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Response Codes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0" y="1905000"/>
            <a:ext cx="9296400" cy="378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- 1xx: Informational - </a:t>
            </a:r>
            <a:r>
              <a:rPr lang="en-US" sz="1600" dirty="0">
                <a:latin typeface="Courier New"/>
                <a:cs typeface="Courier New"/>
              </a:rPr>
              <a:t>The request was received, continuing proces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s</a:t>
            </a: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- 2xx: Success - The action was successfully received,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  understood, and accepted</a:t>
            </a: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- 3xx: Redirection - Further action must be taken in order to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  complete the request</a:t>
            </a: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- 4xx: Client Error - The request contains bad syntax or cannot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  be fulfilled</a:t>
            </a: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- 5xx: Server Error - The server failed to fulfill an apparently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  valid request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276600" y="1600200"/>
            <a:ext cx="243046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/>
                <a:cs typeface="Arial"/>
              </a:rPr>
              <a:t>from section 6  of RFC 7231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3412820" y="5943600"/>
            <a:ext cx="2294243" cy="40011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Arial"/>
                <a:cs typeface="Arial"/>
              </a:rPr>
              <a:t>not </a:t>
            </a:r>
            <a:r>
              <a:rPr lang="en-US" altLang="ja-JP" sz="2000" dirty="0">
                <a:latin typeface="Arial"/>
                <a:cs typeface="Arial"/>
              </a:rPr>
              <a:t>“</a:t>
            </a:r>
            <a:r>
              <a:rPr lang="en-US" sz="2000" dirty="0">
                <a:latin typeface="Arial"/>
                <a:cs typeface="Arial"/>
              </a:rPr>
              <a:t>error</a:t>
            </a:r>
            <a:r>
              <a:rPr lang="en-US" altLang="ja-JP" sz="2000" dirty="0">
                <a:latin typeface="Arial"/>
                <a:cs typeface="Arial"/>
              </a:rPr>
              <a:t>”</a:t>
            </a:r>
            <a:r>
              <a:rPr lang="en-US" sz="2000" dirty="0">
                <a:latin typeface="Arial"/>
                <a:cs typeface="Arial"/>
              </a:rPr>
              <a:t> codes!!!</a:t>
            </a:r>
          </a:p>
        </p:txBody>
      </p:sp>
    </p:spTree>
    <p:extLst>
      <p:ext uri="{BB962C8B-B14F-4D97-AF65-F5344CB8AC3E}">
        <p14:creationId xmlns:p14="http://schemas.microsoft.com/office/powerpoint/2010/main" val="71172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501 - Method Not Implemented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0" y="936625"/>
            <a:ext cx="8964613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AIHT:~/Desktop/cs595-s06 mln$ telnet www.cs.odu.edu 80 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200">
                <a:solidFill>
                  <a:srgbClr val="FF0E02"/>
                </a:solidFill>
                <a:latin typeface="Courier New" charset="0"/>
                <a:cs typeface="+mn-cs"/>
              </a:rPr>
              <a:t>NOTAREALMETHOD</a:t>
            </a:r>
            <a:r>
              <a:rPr lang="en-US" sz="1200">
                <a:latin typeface="Courier New" charset="0"/>
                <a:cs typeface="+mn-cs"/>
              </a:rPr>
              <a:t> /index.html HTTP/1.1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endParaRPr lang="en-US" sz="12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200">
                <a:solidFill>
                  <a:srgbClr val="FF0E02"/>
                </a:solidFill>
                <a:latin typeface="Courier New" charset="0"/>
                <a:cs typeface="+mn-cs"/>
              </a:rPr>
              <a:t>HTTP/1.1 501 Method Not Implemented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Date: Mon, 09 Jan 2006 17:22:40 GMT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Server: Apache/1.3.26 (Unix) ApacheJServ/1.1.2 PHP/4.3.4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Allow: GET, HEAD, POST, PUT, DELETE, CONNECT, OPTIONS, PATCH, PROPFIND, PROPPATCH, MKCOL, COPY, 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MOVE, LOCK, UNLOCK, TRACE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Transfer-Encoding: chunked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Content-Type: text/html; charset=iso-8859-1</a:t>
            </a:r>
          </a:p>
          <a:p>
            <a:pPr>
              <a:defRPr/>
            </a:pPr>
            <a:endParaRPr lang="en-US" sz="12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15f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&lt;!DOCTYPE HTML PUBLIC "-//IETF//DTD HTML 2.0//EN"&gt;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&lt;HTML&gt;&lt;HEAD&gt;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&lt;TITLE&gt;501 Method Not Implemented&lt;/TITLE&gt;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&lt;/HEAD&gt;&lt;BODY&gt;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&lt;H1&gt;Method Not Implemented&lt;/H1&gt;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NOTAREALMETHOD to /index.html not supported.&lt;P&gt;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Invalid method in request NOTAREALMETHOD /index.html HTTP/1.1&lt;P&gt;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&lt;HR&gt;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&lt;ADDRESS&gt;Apache/1.3.26 Server at www.cs.odu.edu Port 80&lt;/ADDRESS&gt;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&lt;/BODY&gt;&lt;/HTML&gt;</a:t>
            </a:r>
          </a:p>
          <a:p>
            <a:pPr>
              <a:defRPr/>
            </a:pPr>
            <a:endParaRPr lang="en-US" sz="12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0</a:t>
            </a:r>
          </a:p>
          <a:p>
            <a:pPr>
              <a:defRPr/>
            </a:pPr>
            <a:endParaRPr lang="en-US" sz="12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161798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Grp="1" noChangeArrowheads="1"/>
          </p:cNvSpPr>
          <p:nvPr>
            <p:ph type="title"/>
          </p:nvPr>
        </p:nvSpPr>
        <p:spPr>
          <a:xfrm>
            <a:off x="533400" y="-304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600" smtClean="0"/>
              <a:t>301 - Moved Permanently</a:t>
            </a:r>
            <a:endParaRPr lang="en-US" smtClean="0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04800" y="609600"/>
            <a:ext cx="7972425" cy="626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AIHT:~/Desktop/cs595-s06 mln$ telnet www.cs.odu.edu 80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Trying 128.82.4.2...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Connected to xenon.cs.odu.edu.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Escape character is '^]'.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GET /~mln HTTP/1.1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Connection: close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Host: www.cs.odu.edu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/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HTTP/1.1 301 Moved Permanently</a:t>
            </a:r>
            <a:r>
              <a:rPr lang="en-US" sz="1400">
                <a:latin typeface="Courier New" charset="0"/>
                <a:cs typeface="+mn-cs"/>
              </a:rPr>
              <a:t/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Date: Mon, 09 Jan 2006 19:32:24 GMT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Server: Apache/1.3.26 (Unix) ApacheJServ/1.1.2 PHP/4.3.4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Location: http://www.cs.odu.edu/~mln/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Connection: close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Transfer-Encoding: chunked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Content-Type: text/html; charset=iso-8859-1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/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12e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&lt;!DOCTYPE HTML PUBLIC "-//IETF//DTD HTML 2.0//EN"&gt;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&lt;HTML&gt;&lt;HEAD&gt;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&lt;TITLE&gt;301 Moved Permanently&lt;/TITLE&gt;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&lt;/HEAD&gt;&lt;BODY&gt;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&lt;H1&gt;Moved Permanently&lt;/H1&gt;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The document has moved &lt;A HREF="http://www.cs.odu.edu/~mln/"&gt;here&lt;/A&gt;.&lt;P&gt;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&lt;HR&gt;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&lt;ADDRESS&gt;Apache/1.3.26 Server at www.cs.odu.edu Port 80&lt;/ADDRESS&gt;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&lt;/BODY&gt;&lt;/HTML&gt;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/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00127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301- Moved Permanently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5800" y="1371600"/>
            <a:ext cx="6799263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bit.ly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69.58.188.39...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bit.ly.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HEAD http://bit.ly/s2FPFa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bit.ly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HTTP/1.1 301 Moved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nginx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17:34:29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text/html; charset=utf-8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Set-Cookie: _bit=4f0c76a5-002b9-048b1-331cf10a;domain=.bit.ly;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  expires=Sun Jul  8 17:34:29 2012;path=/; HttpOnly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Cache-control: private; max-age=90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Location: http://bit.ly/bundles/phonedude/e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MIME-Version: 1.0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125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3429000" y="2735263"/>
            <a:ext cx="3352800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the response code is REQUIRED; </a:t>
            </a:r>
          </a:p>
          <a:p>
            <a:pPr>
              <a:defRPr/>
            </a:pPr>
            <a:r>
              <a:rPr lang="en-US" sz="1800">
                <a:cs typeface="+mn-cs"/>
              </a:rPr>
              <a:t>phrase is RECOMMENDED</a:t>
            </a:r>
          </a:p>
        </p:txBody>
      </p:sp>
    </p:spTree>
    <p:extLst>
      <p:ext uri="{BB962C8B-B14F-4D97-AF65-F5344CB8AC3E}">
        <p14:creationId xmlns:p14="http://schemas.microsoft.com/office/powerpoint/2010/main" val="188590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302 - Found</a:t>
            </a: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1066800" y="1905000"/>
            <a:ext cx="66929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doi.acm.org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64.238.147.57...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doi.acm.org.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HEAD http://doi.acm.org/10.1145/1998076.1998100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doi.acm.org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HTTP/1.1 302 Found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17:53:36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Apache/2.2.3 (Red Hat)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Location: http://dl.acm.org/citation.cfm?doid=1998076.1998100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text/html; charset=iso-8859-1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76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Web / HTTP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924800" cy="4495800"/>
          </a:xfrm>
        </p:spPr>
        <p:txBody>
          <a:bodyPr/>
          <a:lstStyle/>
          <a:p>
            <a:pPr marL="339725" indent="-339725" defTabSz="457200">
              <a:lnSpc>
                <a:spcPct val="90000"/>
              </a:lnSpc>
            </a:pPr>
            <a:r>
              <a:rPr lang="en-US" sz="2400" dirty="0"/>
              <a:t>HTTP was originally defined by Request for Comments (RFCs)1945, 2068, 2616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://en.wikipedia.org/wiki/Request_for_Comments</a:t>
            </a:r>
            <a:r>
              <a:rPr lang="en-US" sz="2400" dirty="0"/>
              <a:t> </a:t>
            </a:r>
            <a:endParaRPr lang="en-US" sz="2400" dirty="0" smtClean="0"/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and several others for defining URLs, URIs, etc.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since replaced by RFCs 7230—7235 </a:t>
            </a:r>
            <a:r>
              <a:rPr lang="en-US" sz="2000" dirty="0" smtClean="0">
                <a:hlinkClick r:id="rId4"/>
              </a:rPr>
              <a:t>https://www.mnot.net/blog/2014/06/07/rfc2616_is_dead</a:t>
            </a:r>
            <a:r>
              <a:rPr lang="en-US" sz="2000" dirty="0" smtClean="0"/>
              <a:t> </a:t>
            </a:r>
            <a:endParaRPr lang="en-US" sz="2000" dirty="0"/>
          </a:p>
          <a:p>
            <a:pPr marL="339725" indent="-339725" defTabSz="457200">
              <a:lnSpc>
                <a:spcPct val="90000"/>
              </a:lnSpc>
            </a:pPr>
            <a:r>
              <a:rPr lang="en-US" sz="2400" dirty="0" smtClean="0"/>
              <a:t>We </a:t>
            </a:r>
            <a:r>
              <a:rPr lang="en-US" sz="2400" dirty="0"/>
              <a:t>have </a:t>
            </a:r>
            <a:r>
              <a:rPr lang="en-US" sz="2400" dirty="0" smtClean="0"/>
              <a:t>another document </a:t>
            </a:r>
            <a:r>
              <a:rPr lang="en-US" sz="2400" dirty="0"/>
              <a:t>for the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Web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(URIs  + protocols + formats), </a:t>
            </a:r>
            <a:r>
              <a:rPr lang="en-US" sz="2400" dirty="0" smtClean="0"/>
              <a:t>a </a:t>
            </a:r>
            <a:r>
              <a:rPr lang="en-US" sz="2400" dirty="0"/>
              <a:t>slightly revisionist but ultimately useful unifying document: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/>
              <a:t>The Architecture of the World Wide Web, Volume One.</a:t>
            </a:r>
          </a:p>
          <a:p>
            <a:pPr lvl="2" defTabSz="457200">
              <a:lnSpc>
                <a:spcPct val="90000"/>
              </a:lnSpc>
            </a:pPr>
            <a:r>
              <a:rPr lang="en-US" sz="1800" dirty="0">
                <a:hlinkClick r:id="rId5"/>
              </a:rPr>
              <a:t>http://www.w3.org/TR/webarch/</a:t>
            </a:r>
            <a:r>
              <a:rPr lang="en-US" sz="1800" dirty="0"/>
              <a:t> </a:t>
            </a:r>
          </a:p>
          <a:p>
            <a:pPr marL="339725" indent="-339725" defTabSz="457200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0156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303 - See Other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762000" y="1905000"/>
            <a:ext cx="7866063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dx.doi.org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38.100.138.149...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dx.doi.org.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HEAD http://dx.doi.org/10.1007/978-3-642-24469-8_16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dx.doi.org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HTTP/1.1 303 See Other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Apache-Coyote/1.1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Location: http://www.springerlink.com/index/10.1007/978-3-642-24469-8_16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Expires: Wed, 11 Jan 2012 12:04:29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text/html;charset=utf-8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210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17:56:41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24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404 - Not Found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682625" y="2046288"/>
            <a:ext cx="74390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HEAD /lasdkfjalsdkfjldaskfj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HTTP/1.1 404 Not Found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17:39:15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Apache/2.2.17 (Unix) PHP/5.3.5 mod_ssl/2.2.17 OpenSSL/0.9.8q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text/html; charset=iso-8859-1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02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401 - Unauthorized</a:t>
            </a: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1524000" y="1981200"/>
            <a:ext cx="637222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www4.cs.odu.edu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128.82.5.93...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www4.cs.odu.edu.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HEAD http://www4.cs.odu.edu/Conference/index.aspx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www4.cs.odu.edu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HTTP/1.1 401 Unauthorized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1656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Microsoft-IIS/6.0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WWW-Authenticate: Basic realm="www4.cs.odu.edu"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MicrosoftOfficeWebServer: 5.0_Pub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X-Powered-By: ASP.NET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17:43:57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31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400 - Bad Request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000125" y="1970088"/>
            <a:ext cx="7439025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HEAD http://www.cs.odu.edu/~mln/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HTTP/1.1 400 Bad Request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18:24:17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Apache/2.2.17 (Unix) PHP/5.3.5 mod_ssl/2.2.17 OpenSSL/0.9.8q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text/html; charset=iso-8859-1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54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09600"/>
            <a:ext cx="8991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505 - HTTP Version Not Supported</a:t>
            </a: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555625" y="2147888"/>
            <a:ext cx="7439025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HEAD / HTTP/9.9</a:t>
            </a: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HTTP/1.1 200 OK</a:t>
            </a: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17:40:05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Apache/2.2.17 (Unix) PHP/5.3.5 mod_ssl/2.2.17 OpenSSL/0.9.8q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Accept-Ranges: bytes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2819400" y="3733800"/>
            <a:ext cx="3046413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our servers will be more picky!</a:t>
            </a:r>
          </a:p>
        </p:txBody>
      </p:sp>
    </p:spTree>
    <p:extLst>
      <p:ext uri="{BB962C8B-B14F-4D97-AF65-F5344CB8AC3E}">
        <p14:creationId xmlns:p14="http://schemas.microsoft.com/office/powerpoint/2010/main" val="3738793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505 - HTTP Version Not Supported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555625" y="2147888"/>
            <a:ext cx="4665663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www.w3c.org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128.30.52.45...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dolph.w3.org.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HEAD / HTTP/9.9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www.w3c.org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HTTP/1.0 403 Forbidden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Cache-Control: no-cache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&lt;html&gt;&lt;body&gt;&lt;h1&gt;403 Forbidden&lt;/h1&gt;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Request forbidden by administrative rules.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&lt;/body&gt;&lt;/html&gt;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3733800" y="3733800"/>
            <a:ext cx="2889250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a curious response…</a:t>
            </a:r>
          </a:p>
          <a:p>
            <a:pPr>
              <a:defRPr/>
            </a:pPr>
            <a:r>
              <a:rPr lang="en-US" sz="1800">
                <a:cs typeface="+mn-cs"/>
              </a:rPr>
              <a:t>505 not defined in HTTP 1.0!</a:t>
            </a:r>
          </a:p>
        </p:txBody>
      </p:sp>
    </p:spTree>
    <p:extLst>
      <p:ext uri="{BB962C8B-B14F-4D97-AF65-F5344CB8AC3E}">
        <p14:creationId xmlns:p14="http://schemas.microsoft.com/office/powerpoint/2010/main" val="1907589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0" y="2667000"/>
            <a:ext cx="27432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Many, Many Response Codes…</a:t>
            </a: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-76200" y="-76200"/>
            <a:ext cx="5572125" cy="701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+------+-------------------------------+--------------------------+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Code | Reason-Phrase                 | Defined in...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+------+-------------------------------+--------------------------+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100  | Continue                      | Section 6.2.1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101  | Switching Protocols           | Section 6.2.2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200  | OK                            | Section 6.3.1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201  | Created                       | Section 6.3.2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202  | Accepted                      | Section 6.3.3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203  | Non-Authoritative Information | Section 6.3.4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204  | No Content                    | Section 6.3.5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205  | Reset Content                 | Section 6.3.6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206  | Partial Content               | Section 4.1 of [RFC7233]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300  | Multiple Choices              | Section 6.4.1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301  | Moved Permanently             | Section 6.4.2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302  | Found                         | Section 6.4.3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303  | See Other                     | Section 6.4.4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304  | Not Modified                  | Section 4.1 of [RFC7232]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305  | Use Proxy                     | Section 6.4.5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307  | Temporary Redirect            | Section 6.4.7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400  | Bad Request                   | Section 6.5.1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401  | Unauthorized                  | Section 3.1 of [RFC7235]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402  | Payment Required              | Section 6.5.2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403  | Forbidden                     | Section 6.5.3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404  | Not Found                     | Section 6.5.4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405  | Method Not Allowed            | Section 6.5.5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406  | Not Acceptable                | Section 6.5.6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407  | Proxy Authentication Required | Section 3.2 of [RFC7235]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408  | Request Timeout               | Section 6.5.7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409  | Conflict                      | Section 6.5.8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410  | Gone                          | Section 6.5.9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411  | Length Required               | Section 6.5.10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412  | Precondition Failed           | Section 4.2 of [RFC7232]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413  | Payload Too Large             | Section 6.5.11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414  | URI Too Long                  | Section 6.5.12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415  | Unsupported Media Type        | Section 6.5.13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416  | Range Not </a:t>
            </a:r>
            <a:r>
              <a:rPr lang="en-US" sz="1000" dirty="0" err="1">
                <a:latin typeface="Courier New" charset="0"/>
                <a:cs typeface="+mn-cs"/>
              </a:rPr>
              <a:t>Satisfiable</a:t>
            </a:r>
            <a:r>
              <a:rPr lang="en-US" sz="1000" dirty="0">
                <a:latin typeface="Courier New" charset="0"/>
                <a:cs typeface="+mn-cs"/>
              </a:rPr>
              <a:t>         | Section 4.4 of [RFC7233]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417  | Expectation Failed            | Section 6.5.14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426  | Upgrade Required              | Section 6.5.15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500  | Internal Server Error         | Section 6.6.1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501  | Not Implemented               | Section 6.6.2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502  | Bad Gateway                   | Section 6.6.3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503  | Service Unavailable           | Section 6.6.4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504  | Gateway Timeout               | Section 6.6.5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505  | HTTP Version Not Supported    | Section 6.6.6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+------+-------------------------------+--------------------------+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96194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Date/Time Format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0" y="2286000"/>
            <a:ext cx="896461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	from 3.3.1 RFC 2616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Sun, 06 Nov 1994 08:49:37 GMT  ; RFC 822, updated by RFC 1123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Sunday, 06-Nov-94 08:49:37 GMT ; RFC 850, obsoleted by RFC 1036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 Nov  6 08:49:37 1994       ; ANSI C's asctime() format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…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HTTP/1.1 clients and servers that parse the date value MUST accept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all three formats (for compatibility with HTTP/1.0), though they MUST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only generate the RFC 1123 format for representing HTTP-date values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in header fields. See section 19.3 for further information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995273" y="5257800"/>
            <a:ext cx="472892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problem that won’t go away: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RFC </a:t>
            </a:r>
            <a:r>
              <a:rPr lang="en-US" sz="2000" dirty="0">
                <a:latin typeface="Arial"/>
                <a:cs typeface="Arial"/>
              </a:rPr>
              <a:t>1123 date/</a:t>
            </a:r>
            <a:r>
              <a:rPr lang="en-US" sz="2000" dirty="0" smtClean="0">
                <a:latin typeface="Arial"/>
                <a:cs typeface="Arial"/>
              </a:rPr>
              <a:t>times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vs.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ISO 8601 variant, e.g. 20110809104522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498412" y="1676400"/>
            <a:ext cx="34923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note: HTTP doesn’t support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finer than second granularity!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3886200" y="2362200"/>
            <a:ext cx="1752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0889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839200" cy="1981200"/>
          </a:xfrm>
        </p:spPr>
        <p:txBody>
          <a:bodyPr/>
          <a:lstStyle/>
          <a:p>
            <a:r>
              <a:rPr lang="en-US" sz="2000" dirty="0"/>
              <a:t>REST == Representational State Transfer</a:t>
            </a:r>
          </a:p>
          <a:p>
            <a:pPr lvl="1"/>
            <a:r>
              <a:rPr lang="en-US" sz="2000" dirty="0">
                <a:hlinkClick r:id="rId3"/>
              </a:rPr>
              <a:t>http://en.wikipedia.org/wiki/Representational_State_Transfer</a:t>
            </a:r>
            <a:endParaRPr lang="en-US" sz="2000" dirty="0"/>
          </a:p>
          <a:p>
            <a:pPr lvl="1"/>
            <a:r>
              <a:rPr lang="en-US" sz="2000" dirty="0" smtClean="0"/>
              <a:t>URIs are nouns, not verbs</a:t>
            </a:r>
          </a:p>
          <a:p>
            <a:pPr lvl="1"/>
            <a:r>
              <a:rPr lang="en-US" sz="2000" dirty="0" smtClean="0"/>
              <a:t>in </a:t>
            </a:r>
            <a:r>
              <a:rPr lang="en-US" sz="2000" dirty="0"/>
              <a:t>contrast with RPC-style web applications: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990600" y="35972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showThing&amp;id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   </a:t>
            </a:r>
            <a:r>
              <a:rPr lang="en-US" sz="1600" dirty="0">
                <a:latin typeface="Arial"/>
                <a:cs typeface="Arial"/>
              </a:rPr>
              <a:t>(w/ GET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990600" y="45878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editThing&amp;id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(w/ PUT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5" name="Text Box 25"/>
          <p:cNvSpPr txBox="1">
            <a:spLocks noChangeArrowheads="1"/>
          </p:cNvSpPr>
          <p:nvPr/>
        </p:nvSpPr>
        <p:spPr bwMode="auto">
          <a:xfrm>
            <a:off x="990600" y="5654675"/>
            <a:ext cx="5361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newThing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 </a:t>
            </a:r>
            <a:r>
              <a:rPr lang="en-US" sz="1600" dirty="0">
                <a:latin typeface="Arial"/>
                <a:cs typeface="Arial"/>
              </a:rPr>
              <a:t>(w/ POST method)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74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HATEOAS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839200" cy="1981200"/>
          </a:xfrm>
        </p:spPr>
        <p:txBody>
          <a:bodyPr/>
          <a:lstStyle/>
          <a:p>
            <a:r>
              <a:rPr lang="en-US" sz="2000" dirty="0" smtClean="0"/>
              <a:t>HATEOAS =</a:t>
            </a:r>
            <a:r>
              <a:rPr lang="en-US" sz="2000" dirty="0"/>
              <a:t>= Hypermedia as the Engine of Application State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https://en.wikipedia.org/wiki/HATEOAS</a:t>
            </a:r>
            <a:endParaRPr lang="en-US" sz="2000" dirty="0" smtClean="0"/>
          </a:p>
          <a:p>
            <a:pPr lvl="1"/>
            <a:r>
              <a:rPr lang="en-US" sz="2000" dirty="0" smtClean="0"/>
              <a:t>response provides transitions to other states: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895600"/>
            <a:ext cx="7849550" cy="3416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GET /accounts/12345 HTTP/1.1</a:t>
            </a:r>
          </a:p>
          <a:p>
            <a:r>
              <a:rPr lang="en-US" sz="1200" dirty="0">
                <a:latin typeface="Courier New"/>
                <a:cs typeface="Courier New"/>
              </a:rPr>
              <a:t>Host: 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Accept: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...</a:t>
            </a:r>
          </a:p>
          <a:p>
            <a:r>
              <a:rPr lang="en-US" sz="1200" dirty="0">
                <a:latin typeface="Courier New"/>
                <a:cs typeface="Courier New"/>
              </a:rPr>
              <a:t>HTTP/1.1 200 OK</a:t>
            </a:r>
          </a:p>
          <a:p>
            <a:r>
              <a:rPr lang="en-US" sz="1200" dirty="0">
                <a:latin typeface="Courier New"/>
                <a:cs typeface="Courier New"/>
              </a:rPr>
              <a:t>Content-Type: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Content-Length: ...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&lt;?xml version="1.0"?&gt;</a:t>
            </a:r>
          </a:p>
          <a:p>
            <a:r>
              <a:rPr lang="en-US" sz="1200" dirty="0">
                <a:latin typeface="Courier New"/>
                <a:cs typeface="Courier New"/>
              </a:rPr>
              <a:t>&lt;account&gt;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&gt;12345&lt;/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&lt;balance currency="</a:t>
            </a:r>
            <a:r>
              <a:rPr lang="en-US" sz="1200" dirty="0" err="1">
                <a:latin typeface="Courier New"/>
                <a:cs typeface="Courier New"/>
              </a:rPr>
              <a:t>usd</a:t>
            </a:r>
            <a:r>
              <a:rPr lang="en-US" sz="1200" dirty="0">
                <a:latin typeface="Courier New"/>
                <a:cs typeface="Courier New"/>
              </a:rPr>
              <a:t>"&gt;100.00&lt;/balance&gt;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="deposit"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/accounts/12345/deposit"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="withdraw"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/accounts/12345/withdraw" /&gt; 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="transfer"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/accounts/12345/transfer"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="close"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/accounts/12345/close" /&gt;</a:t>
            </a:r>
          </a:p>
          <a:p>
            <a:r>
              <a:rPr lang="en-US" sz="1200" dirty="0">
                <a:latin typeface="Courier New"/>
                <a:cs typeface="Courier New"/>
              </a:rPr>
              <a:t>&lt;/account&gt;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6324600"/>
            <a:ext cx="7886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see: </a:t>
            </a:r>
            <a:r>
              <a:rPr lang="en-US" sz="1600" dirty="0" smtClean="0">
                <a:latin typeface="Arial"/>
                <a:cs typeface="Arial"/>
                <a:hlinkClick r:id="rId4"/>
              </a:rPr>
              <a:t>http://ws-dl.blogspot.com/2013/11/2013-11-19-rest-hateoas-and-follow-your.html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47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Uniform Resource Identifiers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4114800" y="1671638"/>
            <a:ext cx="709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URI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3200400" y="3043238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URL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6019800" y="3119438"/>
            <a:ext cx="84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URN</a:t>
            </a:r>
          </a:p>
        </p:txBody>
      </p:sp>
      <p:sp>
        <p:nvSpPr>
          <p:cNvPr id="69638" name="Oval 6"/>
          <p:cNvSpPr>
            <a:spLocks noChangeArrowheads="1"/>
          </p:cNvSpPr>
          <p:nvPr/>
        </p:nvSpPr>
        <p:spPr bwMode="auto">
          <a:xfrm>
            <a:off x="2133600" y="1447800"/>
            <a:ext cx="4876800" cy="3581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2286000" y="2209800"/>
            <a:ext cx="3429000" cy="2286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5943600" y="3124200"/>
            <a:ext cx="914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4800600" y="16732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2396</a:t>
            </a:r>
          </a:p>
        </p:txBody>
      </p:sp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6019800" y="2819400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2141</a:t>
            </a:r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3810000" y="29686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1738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1371600" y="5029200"/>
            <a:ext cx="67500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URI &amp; URL: </a:t>
            </a:r>
            <a:r>
              <a:rPr lang="en-US" sz="2000" dirty="0">
                <a:latin typeface="Arial" charset="0"/>
                <a:hlinkClick r:id="rId3"/>
              </a:rPr>
              <a:t>http://www.cs.odu.edu/</a:t>
            </a:r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URL: </a:t>
            </a:r>
            <a:r>
              <a:rPr lang="en-US" sz="2000" dirty="0">
                <a:latin typeface="Arial" charset="0"/>
                <a:hlinkClick r:id="rId4" action="ppaction://hlinkfile"/>
              </a:rPr>
              <a:t>ftp://ftp.isi.edu/pub/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URI: </a:t>
            </a:r>
            <a:r>
              <a:rPr lang="en-US" sz="2000" dirty="0" err="1">
                <a:latin typeface="Arial" charset="0"/>
              </a:rPr>
              <a:t>info:pmid</a:t>
            </a:r>
            <a:r>
              <a:rPr lang="en-US" sz="2000" dirty="0">
                <a:latin typeface="Arial" charset="0"/>
              </a:rPr>
              <a:t>/12376099</a:t>
            </a:r>
          </a:p>
          <a:p>
            <a:r>
              <a:rPr lang="en-US" sz="2000" dirty="0">
                <a:latin typeface="Arial" charset="0"/>
              </a:rPr>
              <a:t>URN: urn:uuid:6e8bc430-9c3a-11d9-9669-0800200c9a66 </a:t>
            </a:r>
          </a:p>
        </p:txBody>
      </p:sp>
    </p:spTree>
    <p:extLst>
      <p:ext uri="{BB962C8B-B14F-4D97-AF65-F5344CB8AC3E}">
        <p14:creationId xmlns:p14="http://schemas.microsoft.com/office/powerpoint/2010/main" val="248364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/>
          </a:p>
        </p:txBody>
      </p:sp>
      <p:sp>
        <p:nvSpPr>
          <p:cNvPr id="11264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12644" name="Rectangle 16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400">
                <a:solidFill>
                  <a:srgbClr val="000000"/>
                </a:solidFill>
                <a:latin typeface="Calibri" charset="0"/>
              </a:rPr>
              <a:t> </a:t>
            </a:r>
          </a:p>
        </p:txBody>
      </p:sp>
      <p:pic>
        <p:nvPicPr>
          <p:cNvPr id="1126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08" y="1905000"/>
            <a:ext cx="3655849" cy="36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Title 1"/>
          <p:cNvSpPr txBox="1">
            <a:spLocks/>
          </p:cNvSpPr>
          <p:nvPr/>
        </p:nvSpPr>
        <p:spPr bwMode="auto">
          <a:xfrm>
            <a:off x="0" y="188913"/>
            <a:ext cx="91440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rgbClr val="000000"/>
                </a:solidFill>
              </a:rPr>
              <a:t>Memento: Time Travel for the Web</a:t>
            </a:r>
            <a:endParaRPr lang="en-US" sz="3600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0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odu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2791" y="6267804"/>
            <a:ext cx="529127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  <a:hlinkClick r:id="rId3"/>
              </a:rPr>
              <a:t>http://web.archive.org/web/*/http://</a:t>
            </a:r>
            <a:r>
              <a:rPr lang="en-US" dirty="0" smtClean="0">
                <a:latin typeface="Arial"/>
                <a:cs typeface="Arial"/>
                <a:hlinkClick r:id="rId3"/>
              </a:rPr>
              <a:t>www.odu.edu/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also: </a:t>
            </a:r>
            <a:r>
              <a:rPr lang="en-US" sz="1400" dirty="0" smtClean="0">
                <a:latin typeface="Arial"/>
                <a:cs typeface="Arial"/>
                <a:hlinkClick r:id="rId4"/>
              </a:rPr>
              <a:t>http://whatdiditlooklike.mementoweb.org/tagged/odu.edu</a:t>
            </a:r>
            <a:r>
              <a:rPr lang="en-US" sz="1400" dirty="0" smtClean="0">
                <a:latin typeface="Arial"/>
                <a:cs typeface="Arial"/>
              </a:rPr>
              <a:t>  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095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du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48658" y="2670865"/>
            <a:ext cx="26990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what was here?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we’ll likely never know…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92999" y="3374546"/>
            <a:ext cx="4382861" cy="3483454"/>
            <a:chOff x="636904" y="3317196"/>
            <a:chExt cx="4382861" cy="3483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04" y="3317196"/>
              <a:ext cx="4382861" cy="30623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72525" y="6431318"/>
              <a:ext cx="3148293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(ok, </a:t>
              </a:r>
              <a:r>
                <a:rPr lang="en-US" dirty="0" err="1" smtClean="0">
                  <a:latin typeface="Arial"/>
                  <a:cs typeface="Arial"/>
                </a:rPr>
                <a:t>xkcd</a:t>
              </a:r>
              <a:r>
                <a:rPr lang="en-US" dirty="0" smtClean="0">
                  <a:latin typeface="Arial"/>
                  <a:cs typeface="Arial"/>
                </a:rPr>
                <a:t> gives us an idea…)</a:t>
              </a:r>
              <a:endParaRPr lang="en-US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0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wants to make it easy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to access the Web of the Past.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1509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24CBFD6B-A0CA-F64D-824B-586B69ACD0F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45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0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achieves this by technically integrating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the present Web and the past Web, by introducing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uniform version access capability for the Web.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55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3557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3DBE294-BBDD-1544-A1F7-4D65B60D3B5E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46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0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version access approach: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distributed: versions may exist on several servers;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Uses </a:t>
            </a:r>
            <a:r>
              <a:rPr lang="en-US" sz="2400" b="0" dirty="0" err="1">
                <a:solidFill>
                  <a:schemeClr val="tx1"/>
                </a:solidFill>
                <a:latin typeface="Arial"/>
                <a:cs typeface="Arial"/>
              </a:rPr>
              <a:t>datetime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as a global version indicator;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based on the primitives of the Web: resource, resource state, representation, content negotiation,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584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58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A4BF2BDE-94BF-644D-AF6D-5B9717786B59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47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6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Since 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access approach is distributed,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and is based on Web primitives, it scales like the Web.</a:t>
            </a: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37893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B16237B9-3D5B-DD48-9EF2-AE2D632B624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48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core components: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Ability to speak about a resource as it existed in the past;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present and past: link and content negotiation;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past and present: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994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9941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2B83232-6F2F-364B-9E62-32CC95E70CDC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49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3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RFC 2396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0" y="2057400"/>
            <a:ext cx="88423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A URI can be further classified as a locator, a name, or both.  The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term 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"Uniform Resource Locator" (URL)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identify resources via a representation of their primary access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mechanism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 (e.g., their network "location"), rather than identifying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resource by name or by some other attribute(s) of that resource.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term "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Uniform Resource Name" (URN)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are required to remain globally unique and persistent even when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the resource ceases to exist or becomes unavailable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”</a:t>
            </a:r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52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4690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4706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4707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572000" y="3795713"/>
            <a:ext cx="3505200" cy="1757362"/>
            <a:chOff x="2880" y="2391"/>
            <a:chExt cx="2208" cy="1107"/>
          </a:xfrm>
        </p:grpSpPr>
        <p:grpSp>
          <p:nvGrpSpPr>
            <p:cNvPr id="114701" name="Group 16"/>
            <p:cNvGrpSpPr>
              <a:grpSpLocks/>
            </p:cNvGrpSpPr>
            <p:nvPr/>
          </p:nvGrpSpPr>
          <p:grpSpPr bwMode="auto">
            <a:xfrm>
              <a:off x="3696" y="2743"/>
              <a:ext cx="1392" cy="755"/>
              <a:chOff x="3024" y="2407"/>
              <a:chExt cx="1392" cy="755"/>
            </a:xfrm>
          </p:grpSpPr>
          <p:sp>
            <p:nvSpPr>
              <p:cNvPr id="114704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5" name="Text Box 18"/>
              <p:cNvSpPr txBox="1">
                <a:spLocks noChangeArrowheads="1"/>
              </p:cNvSpPr>
              <p:nvPr/>
            </p:nvSpPr>
            <p:spPr bwMode="auto">
              <a:xfrm>
                <a:off x="3229" y="2678"/>
                <a:ext cx="98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702" name="Text Box 19"/>
            <p:cNvSpPr txBox="1">
              <a:spLocks noChangeArrowheads="1"/>
            </p:cNvSpPr>
            <p:nvPr/>
          </p:nvSpPr>
          <p:spPr bwMode="auto">
            <a:xfrm>
              <a:off x="3120" y="2592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703" name="AutoShape 20"/>
            <p:cNvCxnSpPr>
              <a:cxnSpLocks noChangeShapeType="1"/>
              <a:stCxn id="114704" idx="1"/>
              <a:endCxn id="114706" idx="4"/>
            </p:cNvCxnSpPr>
            <p:nvPr/>
          </p:nvCxnSpPr>
          <p:spPr bwMode="auto">
            <a:xfrm rot="10800000">
              <a:off x="2880" y="2391"/>
              <a:ext cx="816" cy="72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4696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4699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0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697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698" name="AutoShape 22"/>
            <p:cNvCxnSpPr>
              <a:cxnSpLocks noChangeShapeType="1"/>
              <a:stCxn id="114707" idx="1"/>
              <a:endCxn id="114700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2514600" y="1720850"/>
            <a:ext cx="4457700" cy="3003550"/>
            <a:chOff x="2514600" y="1720850"/>
            <a:chExt cx="4457700" cy="3003550"/>
          </a:xfrm>
        </p:grpSpPr>
        <p:cxnSp>
          <p:nvCxnSpPr>
            <p:cNvPr id="114694" name="Elbow Connector 32"/>
            <p:cNvCxnSpPr>
              <a:cxnSpLocks noChangeShapeType="1"/>
              <a:stCxn id="114699" idx="0"/>
              <a:endCxn id="114704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695" name="Text Box 19"/>
            <p:cNvSpPr txBox="1">
              <a:spLocks noChangeArrowheads="1"/>
            </p:cNvSpPr>
            <p:nvPr/>
          </p:nvSpPr>
          <p:spPr bwMode="auto">
            <a:xfrm>
              <a:off x="3935413" y="1720850"/>
              <a:ext cx="1277937" cy="3460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22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2514600" y="1719263"/>
            <a:ext cx="5389563" cy="3708400"/>
            <a:chOff x="2514600" y="1718846"/>
            <a:chExt cx="5389000" cy="3708231"/>
          </a:xfrm>
        </p:grpSpPr>
        <p:cxnSp>
          <p:nvCxnSpPr>
            <p:cNvPr id="116760" name="Shape 35"/>
            <p:cNvCxnSpPr>
              <a:cxnSpLocks noChangeShapeType="1"/>
            </p:cNvCxnSpPr>
            <p:nvPr/>
          </p:nvCxnSpPr>
          <p:spPr bwMode="auto">
            <a:xfrm>
              <a:off x="6400800" y="1905000"/>
              <a:ext cx="1502800" cy="3522077"/>
            </a:xfrm>
            <a:prstGeom prst="bentConnector2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61" name="Elbow Connector 32"/>
            <p:cNvCxnSpPr>
              <a:cxnSpLocks noChangeShapeType="1"/>
              <a:stCxn id="116756" idx="0"/>
              <a:endCxn id="116751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762" name="Text Box 19"/>
            <p:cNvSpPr txBox="1">
              <a:spLocks noChangeArrowheads="1"/>
            </p:cNvSpPr>
            <p:nvPr/>
          </p:nvSpPr>
          <p:spPr bwMode="auto">
            <a:xfrm>
              <a:off x="2973340" y="1718846"/>
              <a:ext cx="1277804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  <p:sp>
          <p:nvSpPr>
            <p:cNvPr id="116763" name="Text Box 19"/>
            <p:cNvSpPr txBox="1">
              <a:spLocks noChangeArrowheads="1"/>
            </p:cNvSpPr>
            <p:nvPr/>
          </p:nvSpPr>
          <p:spPr bwMode="auto">
            <a:xfrm>
              <a:off x="4446386" y="1718846"/>
              <a:ext cx="1911150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content negotiation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6739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6758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6759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6740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6753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6756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57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54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55" name="AutoShape 22"/>
            <p:cNvCxnSpPr>
              <a:cxnSpLocks noChangeShapeType="1"/>
              <a:stCxn id="116759" idx="1"/>
              <a:endCxn id="116757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4572000" y="3795713"/>
            <a:ext cx="4419600" cy="2443162"/>
            <a:chOff x="4572000" y="3795713"/>
            <a:chExt cx="4419600" cy="2443162"/>
          </a:xfrm>
        </p:grpSpPr>
        <p:grpSp>
          <p:nvGrpSpPr>
            <p:cNvPr id="116742" name="Group 15"/>
            <p:cNvGrpSpPr>
              <a:grpSpLocks/>
            </p:cNvGrpSpPr>
            <p:nvPr/>
          </p:nvGrpSpPr>
          <p:grpSpPr bwMode="auto">
            <a:xfrm>
              <a:off x="4572000" y="3795713"/>
              <a:ext cx="3505200" cy="1757362"/>
              <a:chOff x="2880" y="2391"/>
              <a:chExt cx="2208" cy="1107"/>
            </a:xfrm>
          </p:grpSpPr>
          <p:grpSp>
            <p:nvGrpSpPr>
              <p:cNvPr id="116748" name="Group 16"/>
              <p:cNvGrpSpPr>
                <a:grpSpLocks/>
              </p:cNvGrpSpPr>
              <p:nvPr/>
            </p:nvGrpSpPr>
            <p:grpSpPr bwMode="auto">
              <a:xfrm>
                <a:off x="3696" y="2743"/>
                <a:ext cx="1392" cy="755"/>
                <a:chOff x="3024" y="2407"/>
                <a:chExt cx="1392" cy="755"/>
              </a:xfrm>
            </p:grpSpPr>
            <p:sp>
              <p:nvSpPr>
                <p:cNvPr id="116751" name="Rectangle 17"/>
                <p:cNvSpPr>
                  <a:spLocks noChangeArrowheads="1"/>
                </p:cNvSpPr>
                <p:nvPr/>
              </p:nvSpPr>
              <p:spPr bwMode="auto">
                <a:xfrm>
                  <a:off x="3024" y="2407"/>
                  <a:ext cx="1392" cy="755"/>
                </a:xfrm>
                <a:prstGeom prst="rect">
                  <a:avLst/>
                </a:prstGeom>
                <a:solidFill>
                  <a:srgbClr val="E3E3E3"/>
                </a:solidFill>
                <a:ln w="9525">
                  <a:solidFill>
                    <a:srgbClr val="E3E3E3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algn="ctr"/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67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175" y="2678"/>
                  <a:ext cx="109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n-US" sz="1600"/>
                    <a:t>Representation 1</a:t>
                  </a:r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6749" name="Text Box 19"/>
              <p:cNvSpPr txBox="1">
                <a:spLocks noChangeArrowheads="1"/>
              </p:cNvSpPr>
              <p:nvPr/>
            </p:nvSpPr>
            <p:spPr bwMode="auto">
              <a:xfrm>
                <a:off x="3120" y="2592"/>
                <a:ext cx="77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Represents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6750" name="AutoShape 20"/>
              <p:cNvCxnSpPr>
                <a:cxnSpLocks noChangeShapeType="1"/>
                <a:stCxn id="116751" idx="1"/>
                <a:endCxn id="116758" idx="4"/>
              </p:cNvCxnSpPr>
              <p:nvPr/>
            </p:nvCxnSpPr>
            <p:spPr bwMode="auto">
              <a:xfrm rot="10800000">
                <a:off x="2880" y="2391"/>
                <a:ext cx="816" cy="729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6743" name="Group 16"/>
            <p:cNvGrpSpPr>
              <a:grpSpLocks/>
            </p:cNvGrpSpPr>
            <p:nvPr/>
          </p:nvGrpSpPr>
          <p:grpSpPr bwMode="auto">
            <a:xfrm>
              <a:off x="6781800" y="5040312"/>
              <a:ext cx="2209800" cy="1198563"/>
              <a:chOff x="3024" y="2407"/>
              <a:chExt cx="1392" cy="755"/>
            </a:xfrm>
          </p:grpSpPr>
          <p:sp>
            <p:nvSpPr>
              <p:cNvPr id="116746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47" name="Text Box 18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 2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44" name="Text Box 19"/>
            <p:cNvSpPr txBox="1">
              <a:spLocks noChangeArrowheads="1"/>
            </p:cNvSpPr>
            <p:nvPr/>
          </p:nvSpPr>
          <p:spPr bwMode="auto">
            <a:xfrm>
              <a:off x="4953000" y="5486400"/>
              <a:ext cx="12239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45" name="AutoShape 20"/>
            <p:cNvCxnSpPr>
              <a:cxnSpLocks noChangeShapeType="1"/>
              <a:stCxn id="116746" idx="1"/>
              <a:endCxn id="116758" idx="4"/>
            </p:cNvCxnSpPr>
            <p:nvPr/>
          </p:nvCxnSpPr>
          <p:spPr bwMode="auto">
            <a:xfrm rot="10800000">
              <a:off x="4572000" y="3795714"/>
              <a:ext cx="2209800" cy="184308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2183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Resources</a:t>
            </a:r>
          </a:p>
        </p:txBody>
      </p:sp>
      <p:pic>
        <p:nvPicPr>
          <p:cNvPr id="118786" name="Content Placeholder 3" descr="web_time_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348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</a:t>
            </a:r>
          </a:p>
        </p:txBody>
      </p:sp>
      <p:pic>
        <p:nvPicPr>
          <p:cNvPr id="120834" name="Content Placeholder 3" descr="web_time_1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50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 that Change over Time</a:t>
            </a:r>
          </a:p>
        </p:txBody>
      </p:sp>
      <p:pic>
        <p:nvPicPr>
          <p:cNvPr id="122882" name="Content Placeholder 3" descr="web_time_2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85" r="-33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92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Only the Current Representation is Available from a Resource</a:t>
            </a:r>
          </a:p>
        </p:txBody>
      </p:sp>
      <p:pic>
        <p:nvPicPr>
          <p:cNvPr id="124930" name="Content Placeholder 3" descr="web_time_2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107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Old Representations are Lost Forever</a:t>
            </a:r>
          </a:p>
        </p:txBody>
      </p:sp>
      <p:pic>
        <p:nvPicPr>
          <p:cNvPr id="126978" name="Content Placeholder 6" descr="web_time_3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48" r="-13948"/>
          <a:stretch>
            <a:fillRect/>
          </a:stretch>
        </p:blipFill>
        <p:spPr>
          <a:xfrm>
            <a:off x="1371600" y="1268413"/>
            <a:ext cx="7848600" cy="4449762"/>
          </a:xfrm>
        </p:spPr>
      </p:pic>
    </p:spTree>
    <p:extLst>
      <p:ext uri="{BB962C8B-B14F-4D97-AF65-F5344CB8AC3E}">
        <p14:creationId xmlns:p14="http://schemas.microsoft.com/office/powerpoint/2010/main" val="109069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 Exist</a:t>
            </a:r>
          </a:p>
        </p:txBody>
      </p:sp>
      <p:pic>
        <p:nvPicPr>
          <p:cNvPr id="129026" name="Content Placeholder 3" descr="web_time_4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19" r="-12119"/>
          <a:stretch>
            <a:fillRect/>
          </a:stretch>
        </p:blipFill>
        <p:spPr>
          <a:xfrm>
            <a:off x="76200" y="1268413"/>
            <a:ext cx="7848600" cy="4449762"/>
          </a:xfrm>
        </p:spPr>
      </p:pic>
      <p:pic>
        <p:nvPicPr>
          <p:cNvPr id="129027" name="Picture 5" descr="web_time_4bi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073275"/>
            <a:ext cx="130492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52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</a:t>
            </a:r>
          </a:p>
        </p:txBody>
      </p:sp>
      <p:sp>
        <p:nvSpPr>
          <p:cNvPr id="13107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1075" name="Text Box 4"/>
          <p:cNvSpPr txBox="1">
            <a:spLocks noChangeArrowheads="1"/>
          </p:cNvSpPr>
          <p:nvPr/>
        </p:nvSpPr>
        <p:spPr bwMode="auto">
          <a:xfrm>
            <a:off x="0" y="535781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1076" name="Picture 8" descr="cnn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7" name="Picture 9" descr="wiki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33463"/>
            <a:ext cx="4191000" cy="4071937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8" name="Text Box 4"/>
          <p:cNvSpPr txBox="1">
            <a:spLocks noChangeArrowheads="1"/>
          </p:cNvSpPr>
          <p:nvPr/>
        </p:nvSpPr>
        <p:spPr bwMode="auto">
          <a:xfrm>
            <a:off x="4648200" y="5141913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79" name="Text Box 4"/>
          <p:cNvSpPr txBox="1">
            <a:spLocks noChangeArrowheads="1"/>
          </p:cNvSpPr>
          <p:nvPr/>
        </p:nvSpPr>
        <p:spPr bwMode="auto">
          <a:xfrm>
            <a:off x="128588" y="155575"/>
            <a:ext cx="28956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80" name="Text Box 4"/>
          <p:cNvSpPr txBox="1">
            <a:spLocks noChangeArrowheads="1"/>
          </p:cNvSpPr>
          <p:nvPr/>
        </p:nvSpPr>
        <p:spPr bwMode="auto">
          <a:xfrm>
            <a:off x="6324600" y="152400"/>
            <a:ext cx="26670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1081" name="Straight Connector 15"/>
          <p:cNvCxnSpPr>
            <a:cxnSpLocks noChangeShapeType="1"/>
            <a:stCxn id="131079" idx="2"/>
          </p:cNvCxnSpPr>
          <p:nvPr/>
        </p:nvCxnSpPr>
        <p:spPr bwMode="auto">
          <a:xfrm rot="16200000" flipH="1">
            <a:off x="1633538" y="412750"/>
            <a:ext cx="546100" cy="660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2" name="Straight Connector 17"/>
          <p:cNvCxnSpPr>
            <a:cxnSpLocks noChangeShapeType="1"/>
            <a:stCxn id="131080" idx="2"/>
          </p:cNvCxnSpPr>
          <p:nvPr/>
        </p:nvCxnSpPr>
        <p:spPr bwMode="auto">
          <a:xfrm rot="5400000">
            <a:off x="6990556" y="372269"/>
            <a:ext cx="573088" cy="7620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2307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14" descr="wayback_cnn_li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2" name="Picture 11" descr="wayback_cn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312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5" name="Text Box 4"/>
          <p:cNvSpPr txBox="1">
            <a:spLocks noChangeArrowheads="1"/>
          </p:cNvSpPr>
          <p:nvPr/>
        </p:nvSpPr>
        <p:spPr bwMode="auto">
          <a:xfrm>
            <a:off x="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  <a:r>
              <a:rPr lang="en-US">
                <a:solidFill>
                  <a:srgbClr val="FF0000"/>
                </a:solidFill>
              </a:rPr>
              <a:t>http://www.archive.org/ </a:t>
            </a:r>
            <a:r>
              <a:rPr lang="en-US">
                <a:solidFill>
                  <a:srgbClr val="000000"/>
                </a:solidFill>
              </a:rPr>
              <a:t>and search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3126" name="Text Box 4"/>
          <p:cNvSpPr txBox="1">
            <a:spLocks noChangeArrowheads="1"/>
          </p:cNvSpPr>
          <p:nvPr/>
        </p:nvSpPr>
        <p:spPr bwMode="auto">
          <a:xfrm>
            <a:off x="464820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On</a:t>
            </a:r>
            <a:r>
              <a:rPr lang="en-US">
                <a:solidFill>
                  <a:srgbClr val="FF0000"/>
                </a:solidFill>
              </a:rPr>
              <a:t> http://web.archive.org/web/*/http://cnn.com</a:t>
            </a:r>
            <a:r>
              <a:rPr lang="en-US">
                <a:solidFill>
                  <a:srgbClr val="000000"/>
                </a:solidFill>
              </a:rPr>
              <a:t>, select desired datetime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3127" name="Straight Arrow Connector 18"/>
          <p:cNvCxnSpPr>
            <a:cxnSpLocks noChangeShapeType="1"/>
          </p:cNvCxnSpPr>
          <p:nvPr/>
        </p:nvCxnSpPr>
        <p:spPr bwMode="auto">
          <a:xfrm>
            <a:off x="4364038" y="3079750"/>
            <a:ext cx="436562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8046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URI Schemes</a:t>
            </a:r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228600" y="1981200"/>
            <a:ext cx="8780463" cy="246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urier New" charset="0"/>
              </a:rPr>
              <a:t>  foo://username:password@example.com:8042/over/there/index.dtb;type=animal?name=ferret#nose</a:t>
            </a:r>
          </a:p>
          <a:p>
            <a:r>
              <a:rPr lang="en-US" sz="1200">
                <a:latin typeface="Courier New" charset="0"/>
              </a:rPr>
              <a:t>  \ /   \________________/\_________/ \__/            \___/ \_/ \_________/ \_________/ \__/</a:t>
            </a:r>
          </a:p>
          <a:p>
            <a:r>
              <a:rPr lang="en-US" sz="1200">
                <a:latin typeface="Courier New" charset="0"/>
              </a:rPr>
              <a:t>   |           |               |       |                |    |       |           |       |</a:t>
            </a:r>
          </a:p>
          <a:p>
            <a:r>
              <a:rPr lang="en-US" sz="1200">
                <a:latin typeface="Courier New" charset="0"/>
              </a:rPr>
              <a:t>   |       userinfo         hostname  port              |    |       parameter query  fragment</a:t>
            </a:r>
          </a:p>
          <a:p>
            <a:r>
              <a:rPr lang="en-US" sz="1200">
                <a:latin typeface="Courier New" charset="0"/>
              </a:rPr>
              <a:t>   |    \_______________________________/ \_____________|____|____________/</a:t>
            </a:r>
          </a:p>
          <a:p>
            <a:r>
              <a:rPr lang="en-US" sz="1200">
                <a:latin typeface="Courier New" charset="0"/>
              </a:rPr>
              <a:t>scheme                  |                               | |  |</a:t>
            </a:r>
          </a:p>
          <a:p>
            <a:r>
              <a:rPr lang="en-US" sz="1200">
                <a:latin typeface="Courier New" charset="0"/>
              </a:rPr>
              <a:t>   |                authority                           |path|</a:t>
            </a:r>
          </a:p>
          <a:p>
            <a:r>
              <a:rPr lang="en-US" sz="1200">
                <a:latin typeface="Courier New" charset="0"/>
              </a:rPr>
              <a:t>   |                                                    |    |</a:t>
            </a:r>
          </a:p>
          <a:p>
            <a:r>
              <a:rPr lang="en-US" sz="1200">
                <a:latin typeface="Courier New" charset="0"/>
              </a:rPr>
              <a:t>   |            path                       interpretable as filename</a:t>
            </a:r>
          </a:p>
          <a:p>
            <a:r>
              <a:rPr lang="en-US" sz="1200">
                <a:latin typeface="Courier New" charset="0"/>
              </a:rPr>
              <a:t>   |   ___________|____________                              |</a:t>
            </a:r>
          </a:p>
          <a:p>
            <a:r>
              <a:rPr lang="en-US" sz="1200">
                <a:latin typeface="Courier New" charset="0"/>
              </a:rPr>
              <a:t>  / \ /                        \                             |</a:t>
            </a:r>
          </a:p>
          <a:p>
            <a:r>
              <a:rPr lang="en-US" sz="1200">
                <a:latin typeface="Courier New" charset="0"/>
              </a:rPr>
              <a:t>  urn:example:animal:ferret:nose               interpretable as extension</a:t>
            </a:r>
          </a:p>
          <a:p>
            <a:endParaRPr lang="en-US" sz="1200">
              <a:latin typeface="Courier New" charset="0"/>
            </a:endParaRP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752600" y="4479691"/>
            <a:ext cx="550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 charset="0"/>
              </a:rPr>
              <a:t>taken from: </a:t>
            </a:r>
            <a:r>
              <a:rPr lang="en-US" sz="1800" dirty="0">
                <a:latin typeface="Arial" charset="0"/>
                <a:hlinkClick r:id="rId3"/>
              </a:rPr>
              <a:t>http://en.wikipedia.org/wiki/URI_scheme</a:t>
            </a:r>
            <a:r>
              <a:rPr lang="en-US" sz="1800" dirty="0">
                <a:latin typeface="Arial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5618525"/>
            <a:ext cx="8383049" cy="109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URI schemes: </a:t>
            </a:r>
            <a:r>
              <a:rPr lang="en-US" dirty="0" smtClean="0">
                <a:latin typeface="Arial"/>
                <a:cs typeface="Arial"/>
                <a:hlinkClick r:id="rId4"/>
              </a:rPr>
              <a:t>http://www.iana.org/assignments/uri-schemes</a:t>
            </a: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URN namespaces: </a:t>
            </a:r>
            <a:r>
              <a:rPr lang="en-US" dirty="0" smtClean="0">
                <a:latin typeface="Arial"/>
                <a:cs typeface="Arial"/>
                <a:hlinkClick r:id="rId5"/>
              </a:rPr>
              <a:t>http://www.iana.org/assignments/urn-namespaces</a:t>
            </a:r>
            <a:endParaRPr lang="en-US" dirty="0" smtClean="0">
              <a:latin typeface="Arial"/>
              <a:cs typeface="Arial"/>
            </a:endParaRPr>
          </a:p>
          <a:p>
            <a:pPr lvl="1" algn="ctr">
              <a:lnSpc>
                <a:spcPct val="90000"/>
              </a:lnSpc>
            </a:pP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301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Picture 9" descr="wiki_histor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0" name="Picture 8" descr="wiki_curren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5172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5173" name="Text Box 4"/>
          <p:cNvSpPr txBox="1">
            <a:spLocks noChangeArrowheads="1"/>
          </p:cNvSpPr>
          <p:nvPr/>
        </p:nvSpPr>
        <p:spPr bwMode="auto">
          <a:xfrm>
            <a:off x="0" y="525780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r>
              <a:rPr lang="en-US"/>
              <a:t> 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and click History</a:t>
            </a:r>
          </a:p>
        </p:txBody>
      </p:sp>
      <p:sp>
        <p:nvSpPr>
          <p:cNvPr id="135174" name="Text Box 4"/>
          <p:cNvSpPr txBox="1">
            <a:spLocks noChangeArrowheads="1"/>
          </p:cNvSpPr>
          <p:nvPr/>
        </p:nvSpPr>
        <p:spPr bwMode="auto">
          <a:xfrm>
            <a:off x="4648200" y="5473700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Browse History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5175" name="Straight Arrow Connector 18"/>
          <p:cNvCxnSpPr>
            <a:cxnSpLocks noChangeShapeType="1"/>
          </p:cNvCxnSpPr>
          <p:nvPr/>
        </p:nvCxnSpPr>
        <p:spPr bwMode="auto">
          <a:xfrm flipV="1">
            <a:off x="4343400" y="3048000"/>
            <a:ext cx="381000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729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913"/>
            <a:ext cx="86868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pic>
        <p:nvPicPr>
          <p:cNvPr id="137218" name="Picture 9" descr="wiki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4191000" cy="4071938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19" name="Text Box 4"/>
          <p:cNvSpPr txBox="1">
            <a:spLocks noChangeArrowheads="1"/>
          </p:cNvSpPr>
          <p:nvPr/>
        </p:nvSpPr>
        <p:spPr bwMode="auto">
          <a:xfrm>
            <a:off x="0" y="509905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http://en.wikipedia.org/wiki/September_11_attacks3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2362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1" name="Straight Connector 17"/>
          <p:cNvCxnSpPr>
            <a:cxnSpLocks noChangeShapeType="1"/>
            <a:stCxn id="137220" idx="2"/>
          </p:cNvCxnSpPr>
          <p:nvPr/>
        </p:nvCxnSpPr>
        <p:spPr bwMode="auto">
          <a:xfrm rot="16200000" flipH="1">
            <a:off x="1525587" y="274638"/>
            <a:ext cx="530225" cy="914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2" name="Text Box 4"/>
          <p:cNvSpPr txBox="1">
            <a:spLocks noChangeArrowheads="1"/>
          </p:cNvSpPr>
          <p:nvPr/>
        </p:nvSpPr>
        <p:spPr bwMode="auto">
          <a:xfrm>
            <a:off x="4648200" y="5421313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http://en.wikipedia.org/wiki/The_Pentagon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3" name="Straight Arrow Connector 18"/>
          <p:cNvCxnSpPr>
            <a:cxnSpLocks noChangeShapeType="1"/>
            <a:stCxn id="137227" idx="3"/>
          </p:cNvCxnSpPr>
          <p:nvPr/>
        </p:nvCxnSpPr>
        <p:spPr bwMode="auto">
          <a:xfrm flipV="1">
            <a:off x="4267200" y="2517775"/>
            <a:ext cx="457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7224" name="Picture 21" descr="wiki_pentag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5" name="Text Box 4"/>
          <p:cNvSpPr txBox="1">
            <a:spLocks noChangeArrowheads="1"/>
          </p:cNvSpPr>
          <p:nvPr/>
        </p:nvSpPr>
        <p:spPr bwMode="auto">
          <a:xfrm>
            <a:off x="7239000" y="152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current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6" name="Straight Connector 24"/>
          <p:cNvCxnSpPr>
            <a:cxnSpLocks noChangeShapeType="1"/>
            <a:stCxn id="137225" idx="2"/>
          </p:cNvCxnSpPr>
          <p:nvPr/>
        </p:nvCxnSpPr>
        <p:spPr bwMode="auto">
          <a:xfrm rot="5400000">
            <a:off x="7146131" y="103982"/>
            <a:ext cx="530225" cy="12557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7" name="Text Box 4"/>
          <p:cNvSpPr txBox="1">
            <a:spLocks noChangeArrowheads="1"/>
          </p:cNvSpPr>
          <p:nvPr/>
        </p:nvSpPr>
        <p:spPr bwMode="auto">
          <a:xfrm>
            <a:off x="2667000" y="23622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Pentagon</a:t>
            </a:r>
            <a:endParaRPr lang="en-US" sz="72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Picture 11" descr="cnn_cool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0" y="535146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9269" name="Picture 8" descr="cnn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70" name="Text Box 4"/>
          <p:cNvSpPr txBox="1">
            <a:spLocks noChangeArrowheads="1"/>
          </p:cNvSpPr>
          <p:nvPr/>
        </p:nvSpPr>
        <p:spPr bwMode="auto">
          <a:xfrm>
            <a:off x="4648200" y="534987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http://web.archive.org/web/20010911213855/www.cnn.com/TECH/space/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152400" y="8255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2" name="Text Box 4"/>
          <p:cNvSpPr txBox="1">
            <a:spLocks noChangeArrowheads="1"/>
          </p:cNvSpPr>
          <p:nvPr/>
        </p:nvSpPr>
        <p:spPr bwMode="auto">
          <a:xfrm>
            <a:off x="6553200" y="7620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21:38:55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9273" name="Straight Connector 15"/>
          <p:cNvCxnSpPr>
            <a:cxnSpLocks noChangeShapeType="1"/>
            <a:stCxn id="139271" idx="2"/>
          </p:cNvCxnSpPr>
          <p:nvPr/>
        </p:nvCxnSpPr>
        <p:spPr bwMode="auto">
          <a:xfrm rot="16200000" flipH="1">
            <a:off x="1494631" y="273844"/>
            <a:ext cx="619125" cy="865188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274" name="Straight Connector 17"/>
          <p:cNvCxnSpPr>
            <a:cxnSpLocks noChangeShapeType="1"/>
            <a:stCxn id="139272" idx="2"/>
          </p:cNvCxnSpPr>
          <p:nvPr/>
        </p:nvCxnSpPr>
        <p:spPr bwMode="auto">
          <a:xfrm rot="5400000">
            <a:off x="7050087" y="274638"/>
            <a:ext cx="606425" cy="8382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275" name="Text Box 4"/>
          <p:cNvSpPr txBox="1">
            <a:spLocks noChangeArrowheads="1"/>
          </p:cNvSpPr>
          <p:nvPr/>
        </p:nvSpPr>
        <p:spPr bwMode="auto">
          <a:xfrm>
            <a:off x="76200" y="2057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SPACE</a:t>
            </a:r>
            <a:endParaRPr lang="en-US" sz="7200" b="1">
              <a:solidFill>
                <a:srgbClr val="0000FF"/>
              </a:solidFill>
            </a:endParaRPr>
          </a:p>
        </p:txBody>
      </p:sp>
      <p:cxnSp>
        <p:nvCxnSpPr>
          <p:cNvPr id="139276" name="Straight Arrow Connector 18"/>
          <p:cNvCxnSpPr>
            <a:cxnSpLocks noChangeShapeType="1"/>
          </p:cNvCxnSpPr>
          <p:nvPr/>
        </p:nvCxnSpPr>
        <p:spPr bwMode="auto">
          <a:xfrm>
            <a:off x="1676400" y="2209800"/>
            <a:ext cx="3124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9768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Current and Past Web are Not Integrated</a:t>
            </a:r>
          </a:p>
        </p:txBody>
      </p:sp>
      <p:pic>
        <p:nvPicPr>
          <p:cNvPr id="141314" name="Content Placeholder 4" descr="web_time_6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12" r="-18912"/>
          <a:stretch>
            <a:fillRect/>
          </a:stretch>
        </p:blipFill>
        <p:spPr>
          <a:xfrm>
            <a:off x="-914400" y="1268413"/>
            <a:ext cx="7848600" cy="4449762"/>
          </a:xfrm>
        </p:spPr>
      </p:pic>
      <p:sp>
        <p:nvSpPr>
          <p:cNvPr id="141315" name="Rectangle 5"/>
          <p:cNvSpPr>
            <a:spLocks noChangeArrowheads="1"/>
          </p:cNvSpPr>
          <p:nvPr/>
        </p:nvSpPr>
        <p:spPr bwMode="auto">
          <a:xfrm>
            <a:off x="6019800" y="1295400"/>
            <a:ext cx="3200400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800"/>
              <a:t> Current and Past Web based on same technology.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But, going from Current to Past Web is a matter of (manual) discovery.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make going from Current to Past Web a (HTTP) protocol matter.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integrate Current And Past Web. 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5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TBL on Generic vs. Specific Resources</a:t>
            </a:r>
          </a:p>
        </p:txBody>
      </p:sp>
      <p:pic>
        <p:nvPicPr>
          <p:cNvPr id="143362" name="Picture 3" descr="generic-u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239000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Text Box 4"/>
          <p:cNvSpPr txBox="1">
            <a:spLocks noChangeArrowheads="1"/>
          </p:cNvSpPr>
          <p:nvPr/>
        </p:nvSpPr>
        <p:spPr bwMode="auto">
          <a:xfrm>
            <a:off x="4495800" y="2641600"/>
            <a:ext cx="4283075" cy="336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http://www.w3.org/DesignIssues/Generic.html</a:t>
            </a:r>
          </a:p>
        </p:txBody>
      </p:sp>
      <p:sp>
        <p:nvSpPr>
          <p:cNvPr id="143364" name="Rectangle 5"/>
          <p:cNvSpPr>
            <a:spLocks noChangeArrowheads="1"/>
          </p:cNvSpPr>
          <p:nvPr/>
        </p:nvSpPr>
        <p:spPr bwMode="auto">
          <a:xfrm>
            <a:off x="838200" y="4800600"/>
            <a:ext cx="74676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9478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 The Beginning… there was the inode</a:t>
            </a:r>
          </a:p>
        </p:txBody>
      </p:sp>
      <p:sp>
        <p:nvSpPr>
          <p:cNvPr id="145410" name="Rectangle 3"/>
          <p:cNvSpPr>
            <a:spLocks noChangeArrowheads="1"/>
          </p:cNvSpPr>
          <p:nvPr/>
        </p:nvSpPr>
        <p:spPr bwMode="auto">
          <a:xfrm>
            <a:off x="381000" y="1447800"/>
            <a:ext cx="8424863" cy="4221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struct stat {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st_dev;     /* ID of device containing file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ino_t     st_ino;     /* inode number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mode_t    st_mode;    /* protection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nlink_t   st_nlink;   /* number of hard links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uid_t     st_uid;     /* user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gid_t     st_gid;     /* group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st_rdev;    /* device ID (if special file)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off_t     st_size;    /* total size, in bytes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blksize_t st_blksize; /* blocksize for filesystem I/O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blkcnt_t  st_blocks;  /* number of blocks allocated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st_atime;   /* time of last access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st_mtime;   /* time of last modification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st_ctime;   /* time of last status change */</a:t>
            </a:r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16492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Limited Time Semantics…</a:t>
            </a:r>
          </a:p>
        </p:txBody>
      </p:sp>
      <p:sp>
        <p:nvSpPr>
          <p:cNvPr id="147458" name="Rectangle 3"/>
          <p:cNvSpPr>
            <a:spLocks noChangeArrowheads="1"/>
          </p:cNvSpPr>
          <p:nvPr/>
        </p:nvSpPr>
        <p:spPr bwMode="auto">
          <a:xfrm>
            <a:off x="1524000" y="990600"/>
            <a:ext cx="6219825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/images/ndiipp_header6.jpg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21:41:04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Last-Modified: Thu, 18 Jun 2009 16:25:54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ETag: "1bc861-10935-dca24880"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Content-Length: 67893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image/jpeg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393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Time Semantics Becoming Less,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Not More Available </a:t>
            </a:r>
          </a:p>
        </p:txBody>
      </p:sp>
      <p:sp>
        <p:nvSpPr>
          <p:cNvPr id="149506" name="Rectangle 3"/>
          <p:cNvSpPr>
            <a:spLocks noChangeArrowheads="1"/>
          </p:cNvSpPr>
          <p:nvPr/>
        </p:nvSpPr>
        <p:spPr bwMode="auto">
          <a:xfrm>
            <a:off x="1752600" y="1600200"/>
            <a:ext cx="5808663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2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pic>
        <p:nvPicPr>
          <p:cNvPr id="151554" name="Picture 3" descr="webcite-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391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Rectangle 4"/>
          <p:cNvSpPr>
            <a:spLocks noChangeArrowheads="1"/>
          </p:cNvSpPr>
          <p:nvPr/>
        </p:nvSpPr>
        <p:spPr bwMode="auto">
          <a:xfrm>
            <a:off x="4495800" y="20574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556" name="Text Box 5"/>
          <p:cNvSpPr txBox="1">
            <a:spLocks noChangeArrowheads="1"/>
          </p:cNvSpPr>
          <p:nvPr/>
        </p:nvSpPr>
        <p:spPr bwMode="auto">
          <a:xfrm>
            <a:off x="5638800" y="2971800"/>
            <a:ext cx="2657475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explicit HTML link;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opaque URI</a:t>
            </a:r>
          </a:p>
        </p:txBody>
      </p:sp>
      <p:sp>
        <p:nvSpPr>
          <p:cNvPr id="151557" name="Rectangle 6"/>
          <p:cNvSpPr>
            <a:spLocks noChangeArrowheads="1"/>
          </p:cNvSpPr>
          <p:nvPr/>
        </p:nvSpPr>
        <p:spPr bwMode="auto">
          <a:xfrm>
            <a:off x="2057400" y="1295400"/>
            <a:ext cx="3124200" cy="228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172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2" descr="ia-digitalpres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086600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2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sp>
        <p:nvSpPr>
          <p:cNvPr id="153603" name="Rectangle 4"/>
          <p:cNvSpPr>
            <a:spLocks noChangeArrowheads="1"/>
          </p:cNvSpPr>
          <p:nvPr/>
        </p:nvSpPr>
        <p:spPr bwMode="auto">
          <a:xfrm>
            <a:off x="1981200" y="13716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3604" name="Text Box 5"/>
          <p:cNvSpPr txBox="1">
            <a:spLocks noChangeArrowheads="1"/>
          </p:cNvSpPr>
          <p:nvPr/>
        </p:nvSpPr>
        <p:spPr bwMode="auto">
          <a:xfrm>
            <a:off x="6248400" y="1600200"/>
            <a:ext cx="2419350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HTML links;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implicit from URI</a:t>
            </a:r>
          </a:p>
        </p:txBody>
      </p:sp>
    </p:spTree>
    <p:extLst>
      <p:ext uri="{BB962C8B-B14F-4D97-AF65-F5344CB8AC3E}">
        <p14:creationId xmlns:p14="http://schemas.microsoft.com/office/powerpoint/2010/main" val="149878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Web Architecture Concepts</a:t>
            </a:r>
          </a:p>
        </p:txBody>
      </p:sp>
      <p:grpSp>
        <p:nvGrpSpPr>
          <p:cNvPr id="62476" name="Group 1036"/>
          <p:cNvGrpSpPr>
            <a:grpSpLocks/>
          </p:cNvGrpSpPr>
          <p:nvPr/>
        </p:nvGrpSpPr>
        <p:grpSpPr bwMode="auto">
          <a:xfrm>
            <a:off x="609600" y="2057400"/>
            <a:ext cx="3476625" cy="869950"/>
            <a:chOff x="384" y="1296"/>
            <a:chExt cx="2190" cy="548"/>
          </a:xfrm>
        </p:grpSpPr>
        <p:sp>
          <p:nvSpPr>
            <p:cNvPr id="62469" name="Text Box 1029"/>
            <p:cNvSpPr txBox="1">
              <a:spLocks noChangeArrowheads="1"/>
            </p:cNvSpPr>
            <p:nvPr/>
          </p:nvSpPr>
          <p:spPr bwMode="auto">
            <a:xfrm>
              <a:off x="384" y="1632"/>
              <a:ext cx="2190" cy="2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ourier New" charset="0"/>
                </a:rPr>
                <a:t>http://www.cs.odu.edu/~mln/</a:t>
              </a:r>
            </a:p>
          </p:txBody>
        </p:sp>
        <p:sp>
          <p:nvSpPr>
            <p:cNvPr id="62471" name="Text Box 1031"/>
            <p:cNvSpPr txBox="1">
              <a:spLocks noChangeArrowheads="1"/>
            </p:cNvSpPr>
            <p:nvPr/>
          </p:nvSpPr>
          <p:spPr bwMode="auto">
            <a:xfrm>
              <a:off x="1248" y="1296"/>
              <a:ext cx="4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URIs</a:t>
              </a:r>
            </a:p>
          </p:txBody>
        </p:sp>
      </p:grpSp>
      <p:grpSp>
        <p:nvGrpSpPr>
          <p:cNvPr id="62474" name="Group 1034"/>
          <p:cNvGrpSpPr>
            <a:grpSpLocks/>
          </p:cNvGrpSpPr>
          <p:nvPr/>
        </p:nvGrpSpPr>
        <p:grpSpPr bwMode="auto">
          <a:xfrm>
            <a:off x="4038600" y="2895600"/>
            <a:ext cx="1828800" cy="533400"/>
            <a:chOff x="2544" y="1824"/>
            <a:chExt cx="1152" cy="336"/>
          </a:xfrm>
        </p:grpSpPr>
        <p:sp>
          <p:nvSpPr>
            <p:cNvPr id="62472" name="Line 1032"/>
            <p:cNvSpPr>
              <a:spLocks noChangeShapeType="1"/>
            </p:cNvSpPr>
            <p:nvPr/>
          </p:nvSpPr>
          <p:spPr bwMode="auto">
            <a:xfrm>
              <a:off x="2544" y="1824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3" name="Text Box 1033"/>
            <p:cNvSpPr txBox="1">
              <a:spLocks noChangeArrowheads="1"/>
            </p:cNvSpPr>
            <p:nvPr/>
          </p:nvSpPr>
          <p:spPr bwMode="auto">
            <a:xfrm>
              <a:off x="2928" y="1824"/>
              <a:ext cx="42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Identify</a:t>
              </a:r>
            </a:p>
          </p:txBody>
        </p:sp>
      </p:grpSp>
      <p:grpSp>
        <p:nvGrpSpPr>
          <p:cNvPr id="62477" name="Group 1037"/>
          <p:cNvGrpSpPr>
            <a:grpSpLocks/>
          </p:cNvGrpSpPr>
          <p:nvPr/>
        </p:nvGrpSpPr>
        <p:grpSpPr bwMode="auto">
          <a:xfrm>
            <a:off x="5867400" y="2286000"/>
            <a:ext cx="2411413" cy="2386013"/>
            <a:chOff x="3696" y="1440"/>
            <a:chExt cx="1519" cy="1503"/>
          </a:xfrm>
        </p:grpSpPr>
        <p:pic>
          <p:nvPicPr>
            <p:cNvPr id="62468" name="Picture 1028" descr="mln-thumbn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728"/>
              <a:ext cx="1519" cy="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475" name="Text Box 1035"/>
            <p:cNvSpPr txBox="1">
              <a:spLocks noChangeArrowheads="1"/>
            </p:cNvSpPr>
            <p:nvPr/>
          </p:nvSpPr>
          <p:spPr bwMode="auto">
            <a:xfrm>
              <a:off x="3840" y="1440"/>
              <a:ext cx="81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Resources</a:t>
              </a:r>
            </a:p>
          </p:txBody>
        </p:sp>
      </p:grpSp>
      <p:grpSp>
        <p:nvGrpSpPr>
          <p:cNvPr id="62484" name="Group 1044"/>
          <p:cNvGrpSpPr>
            <a:grpSpLocks/>
          </p:cNvGrpSpPr>
          <p:nvPr/>
        </p:nvGrpSpPr>
        <p:grpSpPr bwMode="auto">
          <a:xfrm>
            <a:off x="4648200" y="3657600"/>
            <a:ext cx="1219200" cy="914400"/>
            <a:chOff x="2928" y="2304"/>
            <a:chExt cx="768" cy="576"/>
          </a:xfrm>
        </p:grpSpPr>
        <p:sp>
          <p:nvSpPr>
            <p:cNvPr id="62480" name="Line 1040"/>
            <p:cNvSpPr>
              <a:spLocks noChangeShapeType="1"/>
            </p:cNvSpPr>
            <p:nvPr/>
          </p:nvSpPr>
          <p:spPr bwMode="auto">
            <a:xfrm flipV="1">
              <a:off x="2928" y="2304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Text Box 1041"/>
            <p:cNvSpPr txBox="1">
              <a:spLocks noChangeArrowheads="1"/>
            </p:cNvSpPr>
            <p:nvPr/>
          </p:nvSpPr>
          <p:spPr bwMode="auto">
            <a:xfrm>
              <a:off x="2976" y="2352"/>
              <a:ext cx="50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Represent</a:t>
              </a:r>
            </a:p>
          </p:txBody>
        </p:sp>
      </p:grpSp>
      <p:grpSp>
        <p:nvGrpSpPr>
          <p:cNvPr id="62483" name="Group 1043"/>
          <p:cNvGrpSpPr>
            <a:grpSpLocks/>
          </p:cNvGrpSpPr>
          <p:nvPr/>
        </p:nvGrpSpPr>
        <p:grpSpPr bwMode="auto">
          <a:xfrm>
            <a:off x="685800" y="3946525"/>
            <a:ext cx="3962400" cy="2506663"/>
            <a:chOff x="432" y="2486"/>
            <a:chExt cx="2496" cy="1579"/>
          </a:xfrm>
        </p:grpSpPr>
        <p:sp>
          <p:nvSpPr>
            <p:cNvPr id="62470" name="Text Box 1030"/>
            <p:cNvSpPr txBox="1">
              <a:spLocks noChangeArrowheads="1"/>
            </p:cNvSpPr>
            <p:nvPr/>
          </p:nvSpPr>
          <p:spPr bwMode="auto">
            <a:xfrm>
              <a:off x="432" y="2736"/>
              <a:ext cx="2496" cy="1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>
                  <a:latin typeface="Courier New" charset="0"/>
                </a:rPr>
                <a:t>&lt;html&gt;</a:t>
              </a:r>
            </a:p>
            <a:p>
              <a:r>
                <a:rPr lang="en-US" sz="1200">
                  <a:latin typeface="Courier New" charset="0"/>
                </a:rPr>
                <a:t>&lt;head&gt;</a:t>
              </a:r>
            </a:p>
            <a:p>
              <a:r>
                <a:rPr lang="en-US" sz="1200">
                  <a:latin typeface="Courier New" charset="0"/>
                </a:rPr>
                <a:t>&lt;title&gt;</a:t>
              </a:r>
            </a:p>
            <a:p>
              <a:r>
                <a:rPr lang="en-US" sz="1200">
                  <a:latin typeface="Courier New" charset="0"/>
                </a:rPr>
                <a:t>Home:: Michael L. Nelson, Old Dominion University</a:t>
              </a:r>
            </a:p>
            <a:p>
              <a:r>
                <a:rPr lang="en-US" sz="1200">
                  <a:latin typeface="Courier New" charset="0"/>
                </a:rPr>
                <a:t>&lt;/title&gt;</a:t>
              </a:r>
            </a:p>
            <a:p>
              <a:r>
                <a:rPr lang="en-US" sz="1200">
                  <a:latin typeface="Courier New" charset="0"/>
                </a:rPr>
                <a:t>&lt;link rel="stylesheet" type="text/css" href="mln.css"/&gt;</a:t>
              </a:r>
            </a:p>
            <a:p>
              <a:r>
                <a:rPr lang="en-US" sz="1200">
                  <a:latin typeface="Courier New" charset="0"/>
                </a:rPr>
                <a:t>&lt;script type="text/javascript" src="mln.js"&gt;&lt;/script&gt;</a:t>
              </a:r>
            </a:p>
            <a:p>
              <a:r>
                <a:rPr lang="en-US" sz="1200">
                  <a:latin typeface="Courier New" charset="0"/>
                </a:rPr>
                <a:t>…</a:t>
              </a:r>
            </a:p>
          </p:txBody>
        </p:sp>
        <p:sp>
          <p:nvSpPr>
            <p:cNvPr id="62482" name="Text Box 1042"/>
            <p:cNvSpPr txBox="1">
              <a:spLocks noChangeArrowheads="1"/>
            </p:cNvSpPr>
            <p:nvPr/>
          </p:nvSpPr>
          <p:spPr bwMode="auto">
            <a:xfrm>
              <a:off x="1046" y="2486"/>
              <a:ext cx="117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Representations</a:t>
              </a: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62485" name="Text Box 1045"/>
          <p:cNvSpPr txBox="1">
            <a:spLocks noChangeArrowheads="1"/>
          </p:cNvSpPr>
          <p:nvPr/>
        </p:nvSpPr>
        <p:spPr bwMode="auto">
          <a:xfrm>
            <a:off x="4875252" y="4876800"/>
            <a:ext cx="37988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As defined by the Web Architecture</a:t>
            </a:r>
          </a:p>
          <a:p>
            <a:r>
              <a:rPr lang="en-US" sz="1800" dirty="0">
                <a:latin typeface="Arial"/>
                <a:cs typeface="Arial"/>
                <a:hlinkClick r:id="rId4"/>
              </a:rPr>
              <a:t>http://www.w3.org/TR/webarch</a:t>
            </a:r>
            <a:r>
              <a:rPr lang="en-US" sz="1800" dirty="0" smtClean="0">
                <a:latin typeface="Arial"/>
                <a:cs typeface="Arial"/>
                <a:hlinkClick r:id="rId4"/>
              </a:rPr>
              <a:t>/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79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But the Present Does Not Link to the Past</a:t>
            </a:r>
          </a:p>
        </p:txBody>
      </p:sp>
      <p:pic>
        <p:nvPicPr>
          <p:cNvPr id="155650" name="Picture 3" descr="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7385050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1" name="Rectangle 4"/>
          <p:cNvSpPr>
            <a:spLocks noChangeArrowheads="1"/>
          </p:cNvSpPr>
          <p:nvPr/>
        </p:nvSpPr>
        <p:spPr bwMode="auto">
          <a:xfrm>
            <a:off x="5029200" y="3517900"/>
            <a:ext cx="3943350" cy="320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2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200">
                <a:latin typeface="Courier New" charset="0"/>
              </a:rPr>
              <a:t>Escape character is 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^]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.</a:t>
            </a:r>
          </a:p>
          <a:p>
            <a:pPr eaLnBrk="0" hangingPunct="0"/>
            <a:r>
              <a:rPr lang="en-US" sz="12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2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200"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2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2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2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200">
              <a:latin typeface="Courier New" charset="0"/>
            </a:endParaRPr>
          </a:p>
        </p:txBody>
      </p:sp>
      <p:sp>
        <p:nvSpPr>
          <p:cNvPr id="155652" name="Text Box 5"/>
          <p:cNvSpPr txBox="1">
            <a:spLocks noChangeArrowheads="1"/>
          </p:cNvSpPr>
          <p:nvPr/>
        </p:nvSpPr>
        <p:spPr bwMode="auto">
          <a:xfrm>
            <a:off x="5872163" y="1917700"/>
            <a:ext cx="2573337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hints in HTML,</a:t>
            </a:r>
          </a:p>
          <a:p>
            <a:pPr algn="ctr"/>
            <a:r>
              <a:rPr lang="en-US" sz="2400"/>
              <a:t>HTTP, or URI</a:t>
            </a:r>
          </a:p>
        </p:txBody>
      </p:sp>
    </p:spTree>
    <p:extLst>
      <p:ext uri="{BB962C8B-B14F-4D97-AF65-F5344CB8AC3E}">
        <p14:creationId xmlns:p14="http://schemas.microsoft.com/office/powerpoint/2010/main" val="21877710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Linking the Past and the Present</a:t>
            </a:r>
          </a:p>
        </p:txBody>
      </p:sp>
      <p:sp>
        <p:nvSpPr>
          <p:cNvPr id="157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Codify existing methods to create linkage from the past to the present</a:t>
            </a:r>
          </a:p>
          <a:p>
            <a:pPr lvl="1" eaLnBrk="1" hangingPunct="1"/>
            <a:r>
              <a:rPr lang="en-US">
                <a:latin typeface="Calibri" charset="0"/>
              </a:rPr>
              <a:t>easy: an archived version knows for which URI it is an archived version</a:t>
            </a:r>
          </a:p>
          <a:p>
            <a:pPr eaLnBrk="1" hangingPunct="1"/>
            <a:r>
              <a:rPr lang="en-US">
                <a:latin typeface="Calibri" charset="0"/>
              </a:rPr>
              <a:t>Create a linkage from the present to the past </a:t>
            </a:r>
          </a:p>
          <a:p>
            <a:pPr lvl="1" eaLnBrk="1" hangingPunct="1"/>
            <a:r>
              <a:rPr lang="en-US">
                <a:latin typeface="Calibri" charset="0"/>
              </a:rPr>
              <a:t>hard: solve with a level of indirection from present to past</a:t>
            </a:r>
          </a:p>
          <a:p>
            <a:pPr lvl="1"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093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5974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7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9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50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59751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75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753" name="Rectangle 26"/>
          <p:cNvSpPr>
            <a:spLocks noChangeArrowheads="1"/>
          </p:cNvSpPr>
          <p:nvPr/>
        </p:nvSpPr>
        <p:spPr bwMode="auto">
          <a:xfrm>
            <a:off x="304800" y="1676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59754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215068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61794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5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8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61799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80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801" name="Rectangle 26"/>
          <p:cNvSpPr>
            <a:spLocks noChangeArrowheads="1"/>
          </p:cNvSpPr>
          <p:nvPr/>
        </p:nvSpPr>
        <p:spPr bwMode="auto">
          <a:xfrm>
            <a:off x="304800" y="2590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61802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386025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3842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3843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D696A64-1644-1E43-8ED4-CB23AA064EAF}" type="slidenum">
              <a:rPr lang="en-US">
                <a:solidFill>
                  <a:srgbClr val="000000"/>
                </a:solidFill>
              </a:rPr>
              <a:pPr eaLnBrk="1" hangingPunct="1"/>
              <a:t>74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3844" name="Rectangle 5"/>
          <p:cNvSpPr>
            <a:spLocks noChangeArrowheads="1"/>
          </p:cNvSpPr>
          <p:nvPr/>
        </p:nvSpPr>
        <p:spPr bwMode="auto">
          <a:xfrm>
            <a:off x="5105400" y="1447800"/>
            <a:ext cx="36576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493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5890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609600" y="1524000"/>
            <a:ext cx="3352800" cy="11985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65892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7C33BE-0CF5-2F42-BBBD-8BAA4A278936}" type="slidenum">
              <a:rPr lang="en-US">
                <a:solidFill>
                  <a:srgbClr val="000000"/>
                </a:solidFill>
              </a:rPr>
              <a:pPr eaLnBrk="1" hangingPunct="1"/>
              <a:t>75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5893" name="Rectangle 6"/>
          <p:cNvSpPr>
            <a:spLocks noChangeArrowheads="1"/>
          </p:cNvSpPr>
          <p:nvPr/>
        </p:nvSpPr>
        <p:spPr bwMode="auto">
          <a:xfrm>
            <a:off x="685800" y="1447800"/>
            <a:ext cx="38100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1924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7938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793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18B230-3806-E149-B7C9-BE59480D8F7C}" type="slidenum">
              <a:rPr lang="en-US">
                <a:solidFill>
                  <a:srgbClr val="000000"/>
                </a:solidFill>
              </a:rPr>
              <a:pPr eaLnBrk="1" hangingPunct="1"/>
              <a:t>76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US" sz="1600" smtClean="0">
                <a:latin typeface="Arial" charset="0"/>
              </a:rPr>
              <a:t>Need to use a different URI to access archived versions of a resource and its current version  </a:t>
            </a:r>
            <a:endParaRPr lang="en-US" sz="1600" b="1" smtClean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69986" name="Content Placeholder 3" descr="Memento_Component1_step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998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EA6165C-4424-6D47-8226-DED7EAD3C5BC}" type="slidenum">
              <a:rPr lang="en-US">
                <a:solidFill>
                  <a:srgbClr val="000000"/>
                </a:solidFill>
              </a:rPr>
              <a:pPr eaLnBrk="1" hangingPunct="1"/>
              <a:t>77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In Memento: use URI of the current version to access archived versions, but qualify it with datetime</a:t>
            </a:r>
            <a:endParaRPr 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0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72034" name="Content Placeholder 4" descr="Memento_Component1_step2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1" b="-4791"/>
          <a:stretch>
            <a:fillRect/>
          </a:stretch>
        </p:blipFill>
        <p:spPr>
          <a:xfrm>
            <a:off x="709613" y="1219200"/>
            <a:ext cx="7977187" cy="4522788"/>
          </a:xfrm>
        </p:spPr>
      </p:pic>
      <p:sp>
        <p:nvSpPr>
          <p:cNvPr id="172035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EC7921-2B72-B44D-AFA9-03EEE13FDF32}" type="slidenum">
              <a:rPr lang="en-US">
                <a:solidFill>
                  <a:srgbClr val="000000"/>
                </a:solidFill>
              </a:rPr>
              <a:pPr eaLnBrk="1" hangingPunct="1"/>
              <a:t>78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… and arrive at an archived version via level of indirection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172037" name="Rectangle 6"/>
          <p:cNvSpPr>
            <a:spLocks noChangeArrowheads="1"/>
          </p:cNvSpPr>
          <p:nvPr/>
        </p:nvSpPr>
        <p:spPr bwMode="auto">
          <a:xfrm>
            <a:off x="4495800" y="1905000"/>
            <a:ext cx="1905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38" name="Text Box 4"/>
          <p:cNvSpPr txBox="1">
            <a:spLocks noChangeArrowheads="1"/>
          </p:cNvSpPr>
          <p:nvPr/>
        </p:nvSpPr>
        <p:spPr bwMode="auto">
          <a:xfrm>
            <a:off x="4648200" y="4724400"/>
            <a:ext cx="1752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9595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/>
              <a:t>TimeGate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172039" name="Picture 8" descr="uri-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59050"/>
            <a:ext cx="838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40" name="Oval 9"/>
          <p:cNvSpPr>
            <a:spLocks noChangeArrowheads="1"/>
          </p:cNvSpPr>
          <p:nvPr/>
        </p:nvSpPr>
        <p:spPr bwMode="auto">
          <a:xfrm>
            <a:off x="4343400" y="2438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1" name="Oval 10"/>
          <p:cNvSpPr>
            <a:spLocks noChangeArrowheads="1"/>
          </p:cNvSpPr>
          <p:nvPr/>
        </p:nvSpPr>
        <p:spPr bwMode="auto">
          <a:xfrm>
            <a:off x="4267200" y="29718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2" name="Oval 11"/>
          <p:cNvSpPr>
            <a:spLocks noChangeArrowheads="1"/>
          </p:cNvSpPr>
          <p:nvPr/>
        </p:nvSpPr>
        <p:spPr bwMode="auto">
          <a:xfrm>
            <a:off x="4953000" y="3200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5734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4582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60876" rIns="90000" bIns="45000"/>
          <a:lstStyle>
            <a:lvl1pPr marL="342900" indent="-34131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Many systems support content negotiation for media type: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HTML and gets HTML;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PDF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URI.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>
                <a:solidFill>
                  <a:srgbClr val="000000"/>
                </a:solidFill>
                <a:cs typeface="Arial" charset="0"/>
              </a:rPr>
            </a:b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Memento proposes a new dimension for content negotiation – time: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the current time, and gets it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an older version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</a:t>
            </a:r>
            <a:r>
              <a:rPr lang="en-US" sz="2000" u="sng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 u="sng">
                <a:solidFill>
                  <a:srgbClr val="000000"/>
                </a:solidFill>
                <a:cs typeface="Arial" charset="0"/>
              </a:rPr>
            </a:br>
            <a:endParaRPr lang="en-US" sz="2000" u="sng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Can be accomplished with two new HTTP headers: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Request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Accept-Datetime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 	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requested by client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Response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Memento-Datetime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returned by server</a:t>
            </a:r>
          </a:p>
        </p:txBody>
      </p:sp>
      <p:sp>
        <p:nvSpPr>
          <p:cNvPr id="174082" name="Rectangle 3"/>
          <p:cNvSpPr>
            <a:spLocks noChangeArrowheads="1"/>
          </p:cNvSpPr>
          <p:nvPr/>
        </p:nvSpPr>
        <p:spPr bwMode="auto">
          <a:xfrm>
            <a:off x="55626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57347" rIns="90000" bIns="45000"/>
          <a:lstStyle/>
          <a:p>
            <a:pPr algn="ctr">
              <a:tabLst>
                <a:tab pos="723900" algn="l"/>
                <a:tab pos="1447800" algn="l"/>
              </a:tabLst>
            </a:pPr>
            <a:fld id="{2518B744-27DC-6147-91F2-74DB32297A6B}" type="slidenum">
              <a:rPr lang="en-US">
                <a:solidFill>
                  <a:srgbClr val="000000"/>
                </a:solidFill>
              </a:rPr>
              <a:pPr algn="ctr">
                <a:tabLst>
                  <a:tab pos="723900" algn="l"/>
                  <a:tab pos="1447800" algn="l"/>
                </a:tabLst>
              </a:pPr>
              <a:t>79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4083" name="Title 1"/>
          <p:cNvSpPr txBox="1">
            <a:spLocks/>
          </p:cNvSpPr>
          <p:nvPr/>
        </p:nvSpPr>
        <p:spPr bwMode="auto">
          <a:xfrm>
            <a:off x="685800" y="1889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Content Negotiation in the datetime dimension</a:t>
            </a:r>
            <a:endParaRPr lang="en-US" sz="240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58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Modern Browsers </a:t>
            </a:r>
            <a:br>
              <a:rPr lang="en-US" dirty="0" smtClean="0"/>
            </a:br>
            <a:r>
              <a:rPr lang="en-US" dirty="0" smtClean="0"/>
              <a:t>(aka “user-agents”) are nice…</a:t>
            </a:r>
          </a:p>
        </p:txBody>
      </p:sp>
      <p:pic>
        <p:nvPicPr>
          <p:cNvPr id="56322" name="Picture 3" descr="maxthon-3-surpasses-safari-on-european-economic-council-browser-ballot-joins-opera-google-chrome-firefox-and-microsoft-internet-explorer-on-the-first-page-1024x57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00250"/>
            <a:ext cx="57912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Box 4"/>
          <p:cNvSpPr txBox="1">
            <a:spLocks noChangeArrowheads="1"/>
          </p:cNvSpPr>
          <p:nvPr/>
        </p:nvSpPr>
        <p:spPr bwMode="auto">
          <a:xfrm>
            <a:off x="0" y="6457950"/>
            <a:ext cx="10058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000">
                <a:hlinkClick r:id="rId3"/>
              </a:rPr>
              <a:t>http://www.maxthon.com/blog/maxthon-3-surpasses-safari-on-european-economic-council-browser-ballot-joins-opera-google-chrome-firefox-and-microsoft-internet-explorer-on-the-first-page/</a:t>
            </a:r>
            <a:endParaRPr lang="en-US" sz="1000"/>
          </a:p>
          <a:p>
            <a:endParaRPr lang="en-US" sz="1000"/>
          </a:p>
        </p:txBody>
      </p:sp>
      <p:sp>
        <p:nvSpPr>
          <p:cNvPr id="56324" name="TextBox 5"/>
          <p:cNvSpPr txBox="1">
            <a:spLocks noChangeArrowheads="1"/>
          </p:cNvSpPr>
          <p:nvPr/>
        </p:nvSpPr>
        <p:spPr bwMode="auto">
          <a:xfrm>
            <a:off x="1219200" y="5410200"/>
            <a:ext cx="64754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Arial" charset="0"/>
                <a:cs typeface="Arial" charset="0"/>
              </a:rPr>
              <a:t>But they hide important details from us. </a:t>
            </a:r>
          </a:p>
          <a:p>
            <a:pPr algn="ctr"/>
            <a:r>
              <a:rPr lang="en-US">
                <a:latin typeface="Arial" charset="0"/>
                <a:cs typeface="Arial" charset="0"/>
              </a:rPr>
              <a:t>As programmers, we care about those details. </a:t>
            </a:r>
          </a:p>
        </p:txBody>
      </p:sp>
    </p:spTree>
    <p:extLst>
      <p:ext uri="{BB962C8B-B14F-4D97-AF65-F5344CB8AC3E}">
        <p14:creationId xmlns:p14="http://schemas.microsoft.com/office/powerpoint/2010/main" val="24695282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2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613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613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614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614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614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614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6153" name="Rectangle 26"/>
          <p:cNvSpPr>
            <a:spLocks noChangeArrowheads="1"/>
          </p:cNvSpPr>
          <p:nvPr/>
        </p:nvSpPr>
        <p:spPr bwMode="auto">
          <a:xfrm>
            <a:off x="304800" y="1143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615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7644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7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8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0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818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3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5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6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8187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8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9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8190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91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92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8193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8194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8195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6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7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8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9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200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8201" name="Rectangle 26"/>
          <p:cNvSpPr>
            <a:spLocks noChangeArrowheads="1"/>
          </p:cNvSpPr>
          <p:nvPr/>
        </p:nvSpPr>
        <p:spPr bwMode="auto">
          <a:xfrm>
            <a:off x="304800" y="2057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8202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5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6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8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023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1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3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4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0235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6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7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0238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9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40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0241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0242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0243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4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5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6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7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8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0249" name="Rectangle 26"/>
          <p:cNvSpPr>
            <a:spLocks noChangeArrowheads="1"/>
          </p:cNvSpPr>
          <p:nvPr/>
        </p:nvSpPr>
        <p:spPr bwMode="auto">
          <a:xfrm>
            <a:off x="304800" y="2971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0250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3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3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4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227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9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1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2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2283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4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5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2286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7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8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2289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2290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2291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3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4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5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6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2297" name="Rectangle 26"/>
          <p:cNvSpPr>
            <a:spLocks noChangeArrowheads="1"/>
          </p:cNvSpPr>
          <p:nvPr/>
        </p:nvSpPr>
        <p:spPr bwMode="auto">
          <a:xfrm>
            <a:off x="304800" y="3962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2298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1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1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2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4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432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7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9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0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4331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2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3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4334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5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6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4337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4338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4339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1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2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3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4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45" name="Rectangle 26"/>
          <p:cNvSpPr>
            <a:spLocks noChangeArrowheads="1"/>
          </p:cNvSpPr>
          <p:nvPr/>
        </p:nvSpPr>
        <p:spPr bwMode="auto">
          <a:xfrm>
            <a:off x="304800" y="48006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46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3700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6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637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637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638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638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638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638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6393" name="Rectangle 26"/>
          <p:cNvSpPr>
            <a:spLocks noChangeArrowheads="1"/>
          </p:cNvSpPr>
          <p:nvPr/>
        </p:nvSpPr>
        <p:spPr bwMode="auto">
          <a:xfrm>
            <a:off x="304800" y="5715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639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19606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The Memento Framework</a:t>
            </a:r>
          </a:p>
        </p:txBody>
      </p:sp>
      <p:pic>
        <p:nvPicPr>
          <p:cNvPr id="188418" name="Picture 12" descr="memen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363"/>
            <a:ext cx="91440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2474" y="5810940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  <a:hlinkClick r:id="rId4"/>
              </a:rPr>
              <a:t>http://timetravel.mementoweb.org/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dirty="0" smtClean="0">
                <a:latin typeface="Arial"/>
                <a:cs typeface="Arial"/>
                <a:hlinkClick r:id="rId5"/>
              </a:rPr>
              <a:t>https://tools.ietf.org/html/rfc7089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115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extBox 1"/>
          <p:cNvSpPr txBox="1">
            <a:spLocks noChangeArrowheads="1"/>
          </p:cNvSpPr>
          <p:nvPr/>
        </p:nvSpPr>
        <p:spPr bwMode="auto">
          <a:xfrm>
            <a:off x="0" y="1600200"/>
            <a:ext cx="98345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HEAD /demo-special/index.php/Daenerys_Targaryen HTTP/1.1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User-Agent: curl/7.19.7 (x86_64-redhat-linux-gnu) libcurl/7.19.7 NSS/3.14.3.0 zlib/1.2.3 libidn/1.18 libssh2/1.4.2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Host: localhost:8080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Accept: */*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Accept-Datetime: Thu, 01 Jan 2012 00:00:00 GMT</a:t>
            </a:r>
          </a:p>
          <a:p>
            <a:pPr eaLnBrk="1" hangingPunct="1"/>
            <a:endParaRPr lang="en-US" sz="110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HTTP/1.1 200 OK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Date: Mon, 14 Apr 2014 22:35:17 GMT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Server: Apache/2.2.15 (Red Hat)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X-Powered-By: PHP/5.3.3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X-Content-Type-Options: nosniff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Link: &lt;http://ws-dl-10.cs.odu.edu/demo-special/index.php/Daenerys_Targaryen&gt;; rel="original latest-version",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&lt;http://ws-dl-10.cs.odu.edu/demo-special/index.php/Special:TimeGate/Daenerys_Targaryen&gt;; rel="timegate",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&lt;http://ws-dl-10.cs.odu.edu/demo-special/index.php/Special:TimeMap/Daenerys_Targaryen&gt;; rel="timemap"; 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type="application/link-format"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Content-language: en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Vary: Accept-Encoding,Accept-Datetime,Cookie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Cache-Control: s-maxage=18000, must-revalidate, max-age=0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Last-Modified: Tue, 08 Apr 2014 00:20:01 GMT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Connection: close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endParaRPr lang="en-US" sz="1100">
              <a:latin typeface="Courier New" charset="0"/>
              <a:cs typeface="Courier New" charset="0"/>
            </a:endParaRPr>
          </a:p>
        </p:txBody>
      </p:sp>
      <p:sp>
        <p:nvSpPr>
          <p:cNvPr id="190466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Hints from the live web server</a:t>
            </a:r>
          </a:p>
        </p:txBody>
      </p:sp>
      <p:sp>
        <p:nvSpPr>
          <p:cNvPr id="190467" name="TextBox 3"/>
          <p:cNvSpPr txBox="1">
            <a:spLocks noChangeArrowheads="1"/>
          </p:cNvSpPr>
          <p:nvPr/>
        </p:nvSpPr>
        <p:spPr bwMode="auto">
          <a:xfrm>
            <a:off x="1447800" y="6096000"/>
            <a:ext cx="6462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2"/>
              </a:rPr>
              <a:t>http://ws-dl.blogspot.com/2014/04/2014-04-18-timegate-design-options-for.html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0110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extBox 1"/>
          <p:cNvSpPr txBox="1">
            <a:spLocks noChangeArrowheads="1"/>
          </p:cNvSpPr>
          <p:nvPr/>
        </p:nvSpPr>
        <p:spPr bwMode="auto">
          <a:xfrm>
            <a:off x="38100" y="990600"/>
            <a:ext cx="877252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-i http://memgator.cs.odu.edu/timemap/link/http://www.cs.odu.edu/~mln/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05:45:05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&lt;http://www.cs.odu.edu/~mln/&gt;; rel="original",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&lt;http://memgator.cs.odu.edu/timemap/link/http://www.cs.odu.edu/~mln/&gt;; rel="self";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type="application/link-format",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&lt;http://web.archive.org/web/20020526053005/http://www.cs.odu.edu/~mln/&gt;; rel="first 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26 May 2002 05:30:05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&lt;http://web.archive.org/web/20020528083321/http://www.cs.odu.edu/~mln/&gt;;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datetime="Tue, 28 May 2002 08:33:21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&lt;http://web.archive.org/web/20020720051448/http://www.cs.odu.edu/~mln&gt;;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datetime="Sat, 20 Jul 2002 05:14:48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&lt;http://web.archive.org/web/20020724230216/http://www.cs.odu.edu/~mln/&gt;;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datetime="Wed, 24 Jul 2002 23:02:16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&lt;http://web.archive.org/web/20020811035033/http://www.cs.odu.edu/~mln&gt;;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11 Aug 2002 03:50:33 GMT",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[deletia]</a:t>
            </a:r>
          </a:p>
        </p:txBody>
      </p:sp>
      <p:sp>
        <p:nvSpPr>
          <p:cNvPr id="191490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Aggregator TimeMap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60569" y="6344625"/>
            <a:ext cx="40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2"/>
              </a:rPr>
              <a:t>https://github.com/oduwsdl/memgator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9840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what-if-told-you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1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Talking to HTTP servers with “curl”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0" y="1905000"/>
            <a:ext cx="4878388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% curl --head http://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r>
              <a:rPr lang="en-US" sz="1400" dirty="0">
                <a:latin typeface="Courier New" charset="0"/>
                <a:cs typeface="+mn-cs"/>
              </a:rPr>
              <a:t>/~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/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Date: Mon, 12 Jan 2009 15:44:19 GMT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Server: Apache/2.2.0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Last-Modified: Fri, 09 Jan 2009 17:18:37 GMT</a:t>
            </a:r>
          </a:p>
          <a:p>
            <a:pPr>
              <a:defRPr/>
            </a:pPr>
            <a:r>
              <a:rPr lang="en-US" sz="1400" dirty="0" err="1">
                <a:latin typeface="Courier New" charset="0"/>
                <a:cs typeface="+mn-cs"/>
              </a:rPr>
              <a:t>ETag</a:t>
            </a:r>
            <a:r>
              <a:rPr lang="en-US" sz="1400" dirty="0">
                <a:latin typeface="Courier New" charset="0"/>
                <a:cs typeface="+mn-cs"/>
              </a:rPr>
              <a:t>: "88849-1c71-f28dd540"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Accept-Ranges: bytes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Content-Length: 7281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0" y="4425950"/>
            <a:ext cx="923448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% curl –I http://</a:t>
            </a:r>
            <a:r>
              <a:rPr lang="en-US" sz="1400" dirty="0" err="1">
                <a:latin typeface="Courier New" charset="0"/>
                <a:cs typeface="+mn-cs"/>
              </a:rPr>
              <a:t>www.google.com</a:t>
            </a:r>
            <a:r>
              <a:rPr lang="en-US" sz="1400" dirty="0">
                <a:latin typeface="Courier New" charset="0"/>
                <a:cs typeface="+mn-cs"/>
              </a:rPr>
              <a:t>/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Cache-Control: private, max-age=0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Date: Mon, 12 Jan 2009 15:45:57 GMT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Expires: -1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Content-Type: text/html; charset=ISO-8859-1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Set-Cookie: PREF=ID=9a80d3f602b685f3:TM=1231775157:LM=1231775157:S=imGxRyNsTD0Zczm5; 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expires=Wed, 12-Jan-2011 15:45:57 GMT; path=/; domain=.</a:t>
            </a:r>
            <a:r>
              <a:rPr lang="en-US" sz="1400" dirty="0" err="1">
                <a:latin typeface="Courier New" charset="0"/>
                <a:cs typeface="+mn-cs"/>
              </a:rPr>
              <a:t>google.com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Server: </a:t>
            </a:r>
            <a:r>
              <a:rPr lang="en-US" sz="1400" dirty="0" err="1">
                <a:latin typeface="Courier New" charset="0"/>
                <a:cs typeface="+mn-cs"/>
              </a:rPr>
              <a:t>gws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Content-Length: 0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69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extBox 1"/>
          <p:cNvSpPr txBox="1">
            <a:spLocks noChangeArrowheads="1"/>
          </p:cNvSpPr>
          <p:nvPr/>
        </p:nvSpPr>
        <p:spPr bwMode="auto">
          <a:xfrm>
            <a:off x="76200" y="1079500"/>
            <a:ext cx="821848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-I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HTTP/1.1 302 Found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05:49:13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text/plain; 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Link: &lt;http://www.cs.odu.edu/~mln/&gt;; rel="original",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&lt;http://web.archive.org/web/20020526053005/http://www.cs.odu.edu/~mln/&gt;;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rel="first memento"; datetime="Sun, 26 May 2002 05:30:05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&lt;http://web.archive.org/web/20130702115017/http://www.cs.odu.edu/~mln/&gt;;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rel="prev memento"; datetime="Tue, 02 Jul 2013 11:50:17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&lt;http://archive.is/20130723172543/http://www.cs.odu.edu/~mln/&gt;;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datetime="Tue, 23 Jul 2013 17:25:43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&lt;http://web.archive.org/web/20130730042519/http://www.cs.odu.edu/~mln/&gt;;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rel="next memento"; datetime="Tue, 30 Jul 2013 04:25:19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&lt;http://archive.is/20170202053722/http://www.cs.odu.edu/~mln/&gt;; rel="last 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datetime="Thu, 02 Feb 2017 05:37:22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&lt;http://memgator.cs.odu.edu/timemap/link/http://www.cs.odu.edu/~mln/&gt;; rel="timemap";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type="application/link-format",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&lt;http://memgator.cs.odu.edu/timemap/json/http://www.cs.odu.edu/~mln/&gt;;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rel="timemap"; type="application/json",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&lt;http://memgator.cs.odu.edu/timemap/cdxj/http://www.cs.odu.edu/~mln/&gt;;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rel="timemap"; type="application/cdxj+ors",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&lt;http://memgator.cs.odu.edu/timegate/http://www.cs.odu.edu/~mln/&gt;; rel="timegate"</a:t>
            </a:r>
          </a:p>
          <a:p>
            <a:r>
              <a:rPr lang="en-US" sz="1200">
                <a:solidFill>
                  <a:srgbClr val="FF0000"/>
                </a:solidFill>
                <a:latin typeface="Courier New" charset="0"/>
                <a:cs typeface="Courier New" charset="0"/>
              </a:rPr>
              <a:t>Location: http://archive.is/20130723172543/http://www.cs.odu.edu/~mln/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Vary: accept-datetime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X-Generator: MemGator:1.0-rc7</a:t>
            </a:r>
          </a:p>
          <a:p>
            <a:endParaRPr lang="en-US" sz="1200">
              <a:latin typeface="Courier New" charset="0"/>
              <a:cs typeface="Courier New" charset="0"/>
            </a:endParaRPr>
          </a:p>
        </p:txBody>
      </p:sp>
      <p:sp>
        <p:nvSpPr>
          <p:cNvPr id="193538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cs typeface="Arial" charset="0"/>
              </a:rPr>
              <a:t>Aggregator </a:t>
            </a:r>
            <a:r>
              <a:rPr lang="en-US" sz="2400" dirty="0" err="1">
                <a:cs typeface="Arial" charset="0"/>
              </a:rPr>
              <a:t>TimeGate</a:t>
            </a:r>
            <a:endParaRPr lang="en-US" sz="24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52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extBox 1"/>
          <p:cNvSpPr txBox="1">
            <a:spLocks noChangeArrowheads="1"/>
          </p:cNvSpPr>
          <p:nvPr/>
        </p:nvSpPr>
        <p:spPr bwMode="auto">
          <a:xfrm>
            <a:off x="-76200" y="990600"/>
            <a:ext cx="9420225" cy="547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latin typeface="Courier New" charset="0"/>
                <a:cs typeface="Courier New" charset="0"/>
              </a:rPr>
              <a:t>$ curl -i http://memgator.cs.odu.edu/timemap/link/http://www.cs.odu.edu/~mln/ </a:t>
            </a:r>
            <a:r>
              <a:rPr lang="en-US" sz="1000">
                <a:solidFill>
                  <a:srgbClr val="FF0000"/>
                </a:solidFill>
                <a:latin typeface="Courier New" charset="0"/>
                <a:cs typeface="Courier New" charset="0"/>
              </a:rPr>
              <a:t>| grep -v web.archive.org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Date: Thu, 02 Feb 2017 05:46:35 GMT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000">
              <a:latin typeface="Courier New" charset="0"/>
              <a:cs typeface="Courier New" charset="0"/>
            </a:endParaRPr>
          </a:p>
          <a:p>
            <a:r>
              <a:rPr lang="en-US" sz="1000">
                <a:latin typeface="Courier New" charset="0"/>
                <a:cs typeface="Courier New" charset="0"/>
              </a:rPr>
              <a:t>&lt;http://www.cs.odu.edu/~mln/&gt;; rel="original",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&lt;http://memgator.cs.odu.edu/timemap/link/http://www.cs.odu.edu/~mln/&gt;; rel="self"; type="application/link-format",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&lt;http://archive.is/20130618185742/http://www.cs.odu.edu/~mln/&gt;; rel="memento"; datetime="Tue, 18 Jun 2013 18:57:42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&lt;http://archive.is/20130621194047/http://www.cs.odu.edu/~mln/&gt;; rel="memento"; datetime="Fri, 21 Jun 2013 19:40:47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&lt;http://archive.is/20130723172543/http://www.cs.odu.edu/~mln/&gt;; rel="memento"; datetime="Tue, 23 Jul 2013 17:25:43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&lt;http://archive.is/20130723173951/http://www.cs.odu.edu/~mln/&gt;; rel="memento"; datetime="Tue, 23 Jul 2013 17:39:51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&lt;http://archive.is/20130728010336/http://www.cs.odu.edu/~mln/&gt;; rel="memento"; datetime="Sun, 28 Jul 2013 01:03:36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&lt;http://archive.is/20131217200455/http://www.cs.odu.edu/~mln/&gt;; rel="memento"; datetime="Tue, 17 Dec 2013 20:04:55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&lt;http://archive.is/20141015185128/http://www.cs.odu.edu/~mln/&gt;; rel="memento"; datetime="Wed, 15 Oct 2014 18:51:28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&lt;http://archive.is/20141020194524/http://www.cs.odu.edu/~mln/&gt;; rel="memento"; datetime="Mon, 20 Oct 2014 19:45:24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&lt;http://archive.is/20141112185338/http://www.cs.odu.edu/~mln/&gt;; rel="memento"; datetime="Wed, 12 Nov 2014 18:53:38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&lt;http://archive.is/20141120172147/http://www.cs.odu.edu/~mln/&gt;; rel="memento"; datetime="Thu, 20 Nov 2014 17:21:47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&lt;http://archive.is/20141207184200/http://www.cs.odu.edu/~mln/&gt;; rel="memento"; datetime="Sun, 07 Dec 2014 18:42:00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&lt;http://archive.is/20141207184737/http://www.cs.odu.edu/~mln/&gt;; rel="memento"; datetime="Sun, 07 Dec 2014 18:47:37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&lt;http://archive.is/20150205233109/http://www.cs.odu.edu/~mln/&gt;; rel="memento"; datetime="Thu, 05 Feb 2015 23:31:09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&lt;http://archive.is/20150514160142/http://www.cs.odu.edu/~mln/&gt;; rel="memento"; datetime="Thu, 14 May 2015 16:01:42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&lt;http://archive.is/20150519034827/http://www.cs.odu.edu/~mln/&gt;; rel="memento"; datetime="Tue, 19 May 2015 03:48:27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&lt;http://archive.is/20150519041853/http://www.cs.odu.edu/~mln/&gt;; rel="memento"; datetime="Tue, 19 May 2015 04:18:53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&lt;http://archive.is/20150707000027/http://www.cs.odu.edu/~mln/&gt;; rel="memento"; datetime="Tue, 07 Jul 2015 00:00:27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&lt;http://wayback.archive-it.org/all/20150921151807/http://www.cs.odu.edu/%7Emln/&gt;; rel="memento"; 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datetime="Mon, 21 Sep 2015 15:18:07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&lt;http://wayback.archive-it.org/all/20150921164637/http://www.cs.odu.edu/~mln/&gt;; rel="memento"; 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datetime="Mon, 21 Sep 2015 16:46:37 GMT",</a:t>
            </a:r>
          </a:p>
          <a:p>
            <a:pPr eaLnBrk="1" hangingPunct="1"/>
            <a:r>
              <a:rPr lang="en-US" sz="1000">
                <a:latin typeface="Courier New" charset="0"/>
                <a:cs typeface="Courier New" charset="0"/>
              </a:rPr>
              <a:t>[deletia]</a:t>
            </a:r>
          </a:p>
        </p:txBody>
      </p:sp>
      <p:sp>
        <p:nvSpPr>
          <p:cNvPr id="192514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More Than Just IA!</a:t>
            </a:r>
          </a:p>
        </p:txBody>
      </p:sp>
    </p:spTree>
    <p:extLst>
      <p:ext uri="{BB962C8B-B14F-4D97-AF65-F5344CB8AC3E}">
        <p14:creationId xmlns:p14="http://schemas.microsoft.com/office/powerpoint/2010/main" val="37650421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7" descr="flow_6b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/>
          </a:p>
        </p:txBody>
      </p:sp>
      <p:sp>
        <p:nvSpPr>
          <p:cNvPr id="13312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71729" y="266700"/>
            <a:ext cx="6261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tIns="27432" bIns="27432" anchor="ctr"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Integrating Multiple Archives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more info: 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4"/>
              </a:rPr>
              <a:t>http://mementoweb.org/</a:t>
            </a:r>
            <a:r>
              <a:rPr lang="en-US" sz="1300" dirty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US" sz="13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https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5"/>
              </a:rPr>
              <a:t>://tools.ietf.org/html/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rfc7089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61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www.odu.edu</a:t>
            </a:r>
            <a:r>
              <a:rPr lang="en-US" dirty="0" smtClean="0"/>
              <a:t> is archived in six archives…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8242" y="2485057"/>
            <a:ext cx="85883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curl --silent -</a:t>
            </a:r>
            <a:r>
              <a:rPr lang="en-US" sz="1400" dirty="0" err="1">
                <a:latin typeface="Courier New"/>
                <a:cs typeface="Courier New"/>
              </a:rPr>
              <a:t>i</a:t>
            </a:r>
            <a:r>
              <a:rPr lang="en-US" sz="1400" dirty="0">
                <a:latin typeface="Courier New"/>
                <a:cs typeface="Courier New"/>
              </a:rPr>
              <a:t> http://</a:t>
            </a:r>
            <a:r>
              <a:rPr lang="en-US" sz="1400" dirty="0" err="1">
                <a:latin typeface="Courier New"/>
                <a:cs typeface="Courier New"/>
              </a:rPr>
              <a:t>memgator.cs.odu.edu</a:t>
            </a:r>
            <a:r>
              <a:rPr lang="en-US" sz="1400" dirty="0">
                <a:latin typeface="Courier New"/>
                <a:cs typeface="Courier New"/>
              </a:rPr>
              <a:t>/</a:t>
            </a:r>
            <a:r>
              <a:rPr lang="en-US" sz="1400" dirty="0" err="1">
                <a:latin typeface="Courier New"/>
                <a:cs typeface="Courier New"/>
              </a:rPr>
              <a:t>timemap</a:t>
            </a:r>
            <a:r>
              <a:rPr lang="en-US" sz="1400" dirty="0">
                <a:latin typeface="Courier New"/>
                <a:cs typeface="Courier New"/>
              </a:rPr>
              <a:t>/link/http://</a:t>
            </a:r>
            <a:r>
              <a:rPr lang="en-US" sz="1400" dirty="0" err="1">
                <a:latin typeface="Courier New"/>
                <a:cs typeface="Courier New"/>
              </a:rPr>
              <a:t>www.odu.edu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endParaRPr lang="en-US" sz="1400" dirty="0" smtClean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| </a:t>
            </a:r>
            <a:r>
              <a:rPr lang="en-US" sz="1400" dirty="0" err="1">
                <a:latin typeface="Courier New"/>
                <a:cs typeface="Courier New"/>
              </a:rPr>
              <a:t>grep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datetime</a:t>
            </a:r>
            <a:r>
              <a:rPr lang="en-US" sz="1400" dirty="0">
                <a:latin typeface="Courier New"/>
                <a:cs typeface="Courier New"/>
              </a:rPr>
              <a:t>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'{print $1}'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-v FS=/ '{print $3}' | sort | </a:t>
            </a:r>
            <a:r>
              <a:rPr lang="en-US" sz="1400" dirty="0" err="1">
                <a:latin typeface="Courier New"/>
                <a:cs typeface="Courier New"/>
              </a:rPr>
              <a:t>uniq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–c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9 </a:t>
            </a:r>
            <a:r>
              <a:rPr lang="en-US" sz="1400" dirty="0" err="1">
                <a:latin typeface="Courier New"/>
                <a:cs typeface="Courier New"/>
              </a:rPr>
              <a:t>archive.is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arquivo.pt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39 </a:t>
            </a:r>
            <a:r>
              <a:rPr lang="en-US" sz="1400" dirty="0" err="1">
                <a:latin typeface="Courier New"/>
                <a:cs typeface="Courier New"/>
              </a:rPr>
              <a:t>wayback.archive-it.org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wayback.vefsafn.is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1748 </a:t>
            </a:r>
            <a:r>
              <a:rPr lang="en-US" sz="1400" dirty="0" err="1">
                <a:latin typeface="Courier New"/>
                <a:cs typeface="Courier New"/>
              </a:rPr>
              <a:t>web.archive.org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86 </a:t>
            </a:r>
            <a:r>
              <a:rPr lang="en-US" sz="1400" dirty="0" err="1">
                <a:latin typeface="Courier New"/>
                <a:cs typeface="Courier New"/>
              </a:rPr>
              <a:t>webarchive.loc.gov</a:t>
            </a:r>
            <a:endParaRPr lang="en-US" sz="14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88475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74646"/>
            <a:ext cx="8229600" cy="773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Long Tail of Archives</a:t>
            </a:r>
          </a:p>
        </p:txBody>
      </p:sp>
      <p:pic>
        <p:nvPicPr>
          <p:cNvPr id="81" name="Shape 81" descr="lt-tweet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75" y="1370724"/>
            <a:ext cx="5877649" cy="256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 descr="lt-tweet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176" y="4078975"/>
            <a:ext cx="5877646" cy="256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9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97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Time Travel with Memento for Chrome</a:t>
            </a:r>
          </a:p>
        </p:txBody>
      </p:sp>
      <p:pic>
        <p:nvPicPr>
          <p:cNvPr id="19763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1563688"/>
            <a:ext cx="4421187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6" name="Title 1"/>
          <p:cNvSpPr txBox="1">
            <a:spLocks/>
          </p:cNvSpPr>
          <p:nvPr/>
        </p:nvSpPr>
        <p:spPr bwMode="auto">
          <a:xfrm>
            <a:off x="685800" y="48752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24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97637" name="TextBox 1"/>
          <p:cNvSpPr txBox="1">
            <a:spLocks noChangeArrowheads="1"/>
          </p:cNvSpPr>
          <p:nvPr/>
        </p:nvSpPr>
        <p:spPr bwMode="auto">
          <a:xfrm>
            <a:off x="457200" y="6051136"/>
            <a:ext cx="825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hlinkClick r:id="rId3"/>
              </a:rPr>
              <a:t>http://ws-dl.blogspot.com/2013/10/2013-10-14-right-click-to-past-memento.html</a:t>
            </a:r>
            <a:r>
              <a:rPr lang="en-US" sz="18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4221" y="6519656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(Slightly different Memento client: </a:t>
            </a:r>
            <a:r>
              <a:rPr lang="en-US" dirty="0" smtClean="0">
                <a:latin typeface="Arial"/>
                <a:cs typeface="Arial"/>
                <a:hlinkClick r:id="rId4"/>
              </a:rPr>
              <a:t>http://matkelly.com/</a:t>
            </a:r>
            <a:r>
              <a:rPr lang="en-US" smtClean="0">
                <a:latin typeface="Arial"/>
                <a:cs typeface="Arial"/>
                <a:hlinkClick r:id="rId4"/>
              </a:rPr>
              <a:t>mink/</a:t>
            </a:r>
            <a:r>
              <a:rPr lang="en-US" smtClean="0">
                <a:latin typeface="Arial"/>
                <a:cs typeface="Arial"/>
              </a:rPr>
              <a:t>)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994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3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du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2345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37072" y="6419673"/>
            <a:ext cx="34233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3"/>
              </a:rPr>
              <a:t>http://bit.ly/memento-for-chrome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419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17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40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0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9900</Words>
  <Application>Microsoft Macintosh PowerPoint</Application>
  <PresentationFormat>On-screen Show (4:3)</PresentationFormat>
  <Paragraphs>1177</Paragraphs>
  <Slides>126</Slides>
  <Notes>85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27" baseType="lpstr">
      <vt:lpstr>Office Theme</vt:lpstr>
      <vt:lpstr>The W3C Web Architecture  and the Memento Protocol</vt:lpstr>
      <vt:lpstr>HTTP Mechanics and the Web Architecture</vt:lpstr>
      <vt:lpstr>Defining the Web / HTTP</vt:lpstr>
      <vt:lpstr>Uniform Resource Identifiers</vt:lpstr>
      <vt:lpstr>From RFC 2396</vt:lpstr>
      <vt:lpstr>URI Schemes</vt:lpstr>
      <vt:lpstr>Important Web Architecture Concepts</vt:lpstr>
      <vt:lpstr>Modern Browsers  (aka “user-agents”) are nice…</vt:lpstr>
      <vt:lpstr>Talking to HTTP servers with “curl”</vt:lpstr>
      <vt:lpstr>default curl returns  message body, no headers…</vt:lpstr>
      <vt:lpstr>curl –i shows  response headers + message body:</vt:lpstr>
      <vt:lpstr>curl -v shows more * = TCP activity &gt; = what the user-agent (i.e., curl) sent &lt; = what the server sent</vt:lpstr>
      <vt:lpstr>curl has many,  many flags…</vt:lpstr>
      <vt:lpstr>PowerPoint Presentation</vt:lpstr>
      <vt:lpstr>PowerPoint Presentation</vt:lpstr>
      <vt:lpstr>curl/wget/lynx are awesome  but they are still user-agents,  and the nature of user-agents  is to hide details.  use  “telnet” or “openssl” to expose details </vt:lpstr>
      <vt:lpstr>GET</vt:lpstr>
      <vt:lpstr>HEAD</vt:lpstr>
      <vt:lpstr>OPTIONS  (many methods)</vt:lpstr>
      <vt:lpstr>OPTIONS (fewer methods)</vt:lpstr>
      <vt:lpstr>https is supplanting http  this is mostly a good thing*  but it does mean we can’t use telnet for “https” sites  * https://www.theverge.com/2018/2/8/16991254/chrome-not-secure-marked-http-encryption-ssl  </vt:lpstr>
      <vt:lpstr>bye bye “telnet to port 80”</vt:lpstr>
      <vt:lpstr>hello “openssl to port 443”</vt:lpstr>
      <vt:lpstr>HTTP semantics don’t change</vt:lpstr>
      <vt:lpstr>Response Codes</vt:lpstr>
      <vt:lpstr>501 - Method Not Implemented</vt:lpstr>
      <vt:lpstr>301 - Moved Permanently</vt:lpstr>
      <vt:lpstr>301- Moved Permanently</vt:lpstr>
      <vt:lpstr>302 - Found</vt:lpstr>
      <vt:lpstr>303 - See Other</vt:lpstr>
      <vt:lpstr>404 - Not Found</vt:lpstr>
      <vt:lpstr>401 - Unauthorized</vt:lpstr>
      <vt:lpstr>400 - Bad Request</vt:lpstr>
      <vt:lpstr>505 - HTTP Version Not Supported</vt:lpstr>
      <vt:lpstr>505 - HTTP Version Not Supported</vt:lpstr>
      <vt:lpstr>Many, Many Response Codes…</vt:lpstr>
      <vt:lpstr>Date/Time Format</vt:lpstr>
      <vt:lpstr>REST</vt:lpstr>
      <vt:lpstr>HATEOAS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W3C Web Architecture: Resource – URI - Representation</vt:lpstr>
      <vt:lpstr>W3C Web Architecture: Resource – URI - Representation</vt:lpstr>
      <vt:lpstr>Resources</vt:lpstr>
      <vt:lpstr>Resources have Representations</vt:lpstr>
      <vt:lpstr>Resources have Representations that Change over Time</vt:lpstr>
      <vt:lpstr>Only the Current Representation is Available from a Resource</vt:lpstr>
      <vt:lpstr>Old Representations are Lost Forever</vt:lpstr>
      <vt:lpstr>Archived Resources Exist</vt:lpstr>
      <vt:lpstr>Archived Resources</vt:lpstr>
      <vt:lpstr>Finding Archived Resources</vt:lpstr>
      <vt:lpstr>Finding Archived Resources</vt:lpstr>
      <vt:lpstr>Navigating Archived Resources</vt:lpstr>
      <vt:lpstr>Navigating Archived Resources</vt:lpstr>
      <vt:lpstr>Current and Past Web are Not Integrated</vt:lpstr>
      <vt:lpstr>TBL on Generic vs. Specific Resources</vt:lpstr>
      <vt:lpstr>In The Beginning… there was the inode</vt:lpstr>
      <vt:lpstr>Limited Time Semantics…</vt:lpstr>
      <vt:lpstr>Time Semantics Becoming Less,  Not More Available </vt:lpstr>
      <vt:lpstr>The Past Links to the Present…</vt:lpstr>
      <vt:lpstr>The Past Links to the Present…</vt:lpstr>
      <vt:lpstr>But the Present Does Not Link to the Past</vt:lpstr>
      <vt:lpstr>Linking the Past and the Present</vt:lpstr>
      <vt:lpstr>Normal HTTP Flow</vt:lpstr>
      <vt:lpstr>Normal HTTP Flow</vt:lpstr>
      <vt:lpstr>The Web without a Time Dimension</vt:lpstr>
      <vt:lpstr>The Web without a Time Dimension</vt:lpstr>
      <vt:lpstr>The Web without a Time Dimension</vt:lpstr>
      <vt:lpstr>The Web with Time Dimension added by Memento</vt:lpstr>
      <vt:lpstr>The Web with Time Dimension added by Memento</vt:lpstr>
      <vt:lpstr>PowerPoint Presentation</vt:lpstr>
      <vt:lpstr>Memento HTTP Flow</vt:lpstr>
      <vt:lpstr>Memento HTTP Flow</vt:lpstr>
      <vt:lpstr>Memento HTTP Flow</vt:lpstr>
      <vt:lpstr>Memento HTTP Flow</vt:lpstr>
      <vt:lpstr>Memento HTTP Flow</vt:lpstr>
      <vt:lpstr>Memento HTTP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Integrating Multiple Archives more info: http://mementoweb.org/  https://tools.ietf.org/html/rfc7089 </vt:lpstr>
      <vt:lpstr>www.odu.edu is archived in six archives…</vt:lpstr>
      <vt:lpstr>Long Tail of Archives</vt:lpstr>
      <vt:lpstr>Time Travel with Memento for Chrome</vt:lpstr>
      <vt:lpstr>PowerPoint Presentation</vt:lpstr>
      <vt:lpstr>PowerPoint Presentation</vt:lpstr>
      <vt:lpstr>PowerPoint Presentation</vt:lpstr>
      <vt:lpstr>PowerPoint Presentation</vt:lpstr>
      <vt:lpstr>Time Travel: Read Like It's 2004</vt:lpstr>
      <vt:lpstr>Time Travel: Scroll To The Bottom, First Reference</vt:lpstr>
      <vt:lpstr>Time Travel: Link In 2014 Redirects To Main Site</vt:lpstr>
      <vt:lpstr>Time Travel: Set For September 15, 2004</vt:lpstr>
      <vt:lpstr>Time Travel: Right Click On The Link</vt:lpstr>
      <vt:lpstr>Time Travel: The Report @ 2004-10-12</vt:lpstr>
      <vt:lpstr>Time Travel: Second Reference</vt:lpstr>
      <vt:lpstr>Time Travel: Second Reference In 2014</vt:lpstr>
      <vt:lpstr>Time Travel: Right Click On The Link</vt:lpstr>
      <vt:lpstr>Time Travel: Page @ 2004-12-11</vt:lpstr>
      <vt:lpstr>Time Travel: Fifth Reference</vt:lpstr>
      <vt:lpstr>Time Travel: Current Page Is 404</vt:lpstr>
      <vt:lpstr>Time Travel: Right Link On The Link</vt:lpstr>
      <vt:lpstr>Time Travel: Page As Of 2004-10-12</vt:lpstr>
      <vt:lpstr>A More Fun Example…</vt:lpstr>
      <vt:lpstr>Fixing 404 Pages: Google Results Page</vt:lpstr>
      <vt:lpstr>Fixing 404 Pages: Result Page </vt:lpstr>
      <vt:lpstr>Fixing 404 Pages: Scrolling Down</vt:lpstr>
      <vt:lpstr>Fixing 404 Pages: Server Up, Page 404</vt:lpstr>
      <vt:lpstr>Fixing 404 Pages: Using Memento For Chrome</vt:lpstr>
      <vt:lpstr>Fixing 404 Pages: Archived Page 2011-04-16</vt:lpstr>
      <vt:lpstr>Fixing 404 Pages: Get Most Recent Archived Version</vt:lpstr>
      <vt:lpstr>Fixing 404 Pages: 2013-10-18 Version (404 Imminent)</vt:lpstr>
      <vt:lpstr>Archiving is something that you can do</vt:lpstr>
      <vt:lpstr>“If you see something, save something”</vt:lpstr>
      <vt:lpstr>Push to multiple archives….</vt:lpstr>
      <vt:lpstr>Push to multiple archives….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Memento Protocol and  Research Issues With Web Archiving</dc:title>
  <dc:creator>Office 2004 Test Drive User</dc:creator>
  <cp:lastModifiedBy>Office 2004 Test Drive User</cp:lastModifiedBy>
  <cp:revision>22</cp:revision>
  <dcterms:created xsi:type="dcterms:W3CDTF">2017-09-06T16:07:26Z</dcterms:created>
  <dcterms:modified xsi:type="dcterms:W3CDTF">2020-01-29T18:25:09Z</dcterms:modified>
</cp:coreProperties>
</file>